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4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5.xml" ContentType="application/vnd.openxmlformats-officedocument.presentationml.tags+xml"/>
  <Override PartName="/ppt/notesSlides/notesSlide30.xml" ContentType="application/vnd.openxmlformats-officedocument.presentationml.notesSlide+xml"/>
  <Override PartName="/ppt/tags/tag6.xml" ContentType="application/vnd.openxmlformats-officedocument.presentationml.tags+xml"/>
  <Override PartName="/ppt/notesSlides/notesSlide31.xml" ContentType="application/vnd.openxmlformats-officedocument.presentationml.notesSlide+xml"/>
  <Override PartName="/ppt/tags/tag7.xml" ContentType="application/vnd.openxmlformats-officedocument.presentationml.tags+xml"/>
  <Override PartName="/ppt/notesSlides/notesSlide32.xml" ContentType="application/vnd.openxmlformats-officedocument.presentationml.notesSlide+xml"/>
  <Override PartName="/ppt/tags/tag8.xml" ContentType="application/vnd.openxmlformats-officedocument.presentationml.tags+xml"/>
  <Override PartName="/ppt/notesSlides/notesSlide33.xml" ContentType="application/vnd.openxmlformats-officedocument.presentationml.notesSlide+xml"/>
  <Override PartName="/ppt/tags/tag9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10.xml" ContentType="application/vnd.openxmlformats-officedocument.presentationml.tags+xml"/>
  <Override PartName="/ppt/notesSlides/notesSlide37.xml" ContentType="application/vnd.openxmlformats-officedocument.presentationml.notesSlide+xml"/>
  <Override PartName="/ppt/tags/tag11.xml" ContentType="application/vnd.openxmlformats-officedocument.presentationml.tags+xml"/>
  <Override PartName="/ppt/notesSlides/notesSlide38.xml" ContentType="application/vnd.openxmlformats-officedocument.presentationml.notesSlide+xml"/>
  <Override PartName="/ppt/tags/tag12.xml" ContentType="application/vnd.openxmlformats-officedocument.presentationml.tags+xml"/>
  <Override PartName="/ppt/notesSlides/notesSlide39.xml" ContentType="application/vnd.openxmlformats-officedocument.presentationml.notesSlide+xml"/>
  <Override PartName="/ppt/tags/tag13.xml" ContentType="application/vnd.openxmlformats-officedocument.presentationml.tags+xml"/>
  <Override PartName="/ppt/notesSlides/notesSlide40.xml" ContentType="application/vnd.openxmlformats-officedocument.presentationml.notesSlide+xml"/>
  <Override PartName="/ppt/tags/tag14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15.xml" ContentType="application/vnd.openxmlformats-officedocument.presentationml.tags+xml"/>
  <Override PartName="/ppt/notesSlides/notesSlide43.xml" ContentType="application/vnd.openxmlformats-officedocument.presentationml.notesSlide+xml"/>
  <Override PartName="/ppt/tags/tag16.xml" ContentType="application/vnd.openxmlformats-officedocument.presentationml.tags+xml"/>
  <Override PartName="/ppt/notesSlides/notesSlide44.xml" ContentType="application/vnd.openxmlformats-officedocument.presentationml.notesSlide+xml"/>
  <Override PartName="/ppt/tags/tag17.xml" ContentType="application/vnd.openxmlformats-officedocument.presentationml.tags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05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9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A1D862-D269-457B-B434-41532D540593}" type="datetimeFigureOut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69AB67D-59CE-4B00-99F4-728CB2DA8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553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C3E21E-B047-4A56-A7F6-B7F5E2E8802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970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17D4F5-2F21-472D-9DF4-B0D01BFCEDAF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755564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348549-F2B2-407D-A908-9A5EF6CC1499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996249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AB2A43-AF3B-498B-8E8B-898EA7D5D99E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03564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0E8605-7539-448D-99DC-3BAC4D852450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048161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C431E8-E3B3-4E5A-843E-A481C76F7EFB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24040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F5945D-84F3-4A90-8B45-11D86F4821D6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714087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FA6324-D499-4AB5-8663-5957DA20911C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38371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555E7C-C5F9-49C2-830D-91882ECD63EB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5043684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1486ED-6D92-4101-BCF6-0F7AA26107F1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4967940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4128A7-EB0B-4042-A104-140514C4472D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76968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D6FF75-3421-4BF3-A5F8-01855FA7015E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9982086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809FB1-79DC-4AF8-A9B4-F2594EC7CEE4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5580571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840D82-8E14-44C1-8B1B-3713A8691CD4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7930485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052163-E97A-44EF-B568-A8FD09501AB6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7272301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3F4820-54B9-408A-948D-18D7AD39EC85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9033885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56303B-9DA7-47D3-9991-A43304317326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3134303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98A6B2-6358-4845-AA7B-896718E6A66D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8819728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6BFD95-B626-4A2D-AF2D-097F2DAC343A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2806638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42922A-6A24-4ADD-BBA5-DCE80978A60E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2209499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0FB254-422A-48D4-971F-C2E8282EFE7E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5014167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6B6636-41E2-4367-AF79-C5909FA7F5DF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115825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2A93D-3801-4EAF-B78A-CB3E53A94D77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9161650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0F060E-AE9A-4163-9FA3-2D6E2B878571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1791675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13E7B8-511D-4FAE-9CDA-C19E6884787E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7315657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308E66-F684-4DED-BBB3-D467E0739155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3030019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DFF4C7-CD6E-4C1C-AE87-4C2E931CC52B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0075909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FCA993-26E0-45B7-9D06-474B689B85C6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7334483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6C1ECA-30B4-4E85-880D-5715DC18A3A2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9200271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C67F62-D554-42C2-B357-218696E69D13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5328495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6063CA-B36F-489C-94D1-B04FFB8A7A21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484600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E503E1-2FD2-448F-8C62-D4BB82C820EC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0801026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D5F19E-9F32-4B34-A3D7-5BCE8F406D08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903920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EDBF82-5F36-4A3C-9735-3CACC7D457F6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062067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F913C8-4D7D-4EA6-A5C1-FE53FDC135CF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930965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B45D5F-7A8B-4D21-9295-27CA90C9152B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9301467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2364F0-0DA0-40D2-B1A7-9103C3F07496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6863660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C45474-8332-412E-B88B-5C7D43BD9EA1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8937516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F32D47-EE5A-4BA7-8707-B9C169BB55D0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1500321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17226E-867E-4DE9-BFC0-29DE44370FA8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5128812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71758C-0ABC-485B-8641-00DED93F9291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89231344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FBC90D-971E-4DCA-95BE-615176116E11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60860774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788A1-8CE2-41C7-86D0-7222C983E61E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57674010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F0D10F-C919-4FE0-9B32-DA7E31F5C6D5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775944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0C4AD5-BB9A-4C3F-BB3E-1431E14952FB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949981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4293C1-7C5B-4B5A-BBEA-C073275C5DFC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863440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A00189-6B65-44B1-9DB3-87FE7CCD20AF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832967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F2777-07B9-4D38-8DA5-CC24252F9BDB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171947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BF2096-8AAC-46D1-9702-55A80B3A1048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946892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8F25D-1CD1-49ED-A232-C22601E7D8E5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F6EB090C-81CD-4164-9F07-D736D8395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9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0B6F9-D9D3-48A7-9DEB-319A3B8A0069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F9C36852-76A0-4086-A403-E63723131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3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1AD76-21A7-4349-AB16-ED5165A65CF9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D4E8FC53-C80D-44BD-ABD0-088A45D7F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1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4876800" y="6324600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1C76C-6E0C-46C2-8F78-9C913C415EFE}" type="datetime1">
              <a:rPr lang="en-US"/>
              <a:pPr>
                <a:defRPr/>
              </a:pPr>
              <a:t>4/1/2015</a:t>
            </a:fld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3FCEF7C9-E87B-4055-B105-28D6A6AC2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57200" y="6340475"/>
            <a:ext cx="43434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25443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1BF04-E932-48F9-A068-AF947E3656F5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7C127024-3C4C-45C1-9C5F-34C53EEFB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54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75D1B-53E2-4859-8A1F-74BC4C117C3A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6D06F9A1-7449-4BD3-982F-330D1DB0C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4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9D549-ABBA-48E2-9E31-2D4D88AE9C39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812C6A59-EF9E-4AEA-93C2-2A55A3707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09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F64F3-1660-4ADE-AC24-E67D0C857B55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CE61736F-321C-40E9-8999-7822D99ED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2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458F6-6091-4448-BA56-16BD2D604DC0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3B66EFC5-949B-42CE-85E3-0494F6836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76CD1-EE18-46C2-9B11-64E5BCA95877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2059DCB7-89CC-49EF-AD17-8DEDCBFA9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82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8D123-A987-4AB3-9A2A-6A9F31C995B6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8A59997F-31CE-492A-B7FC-C65C0A0ED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95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48200" y="63404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5682D4-C40B-43FF-BC76-544C2025DA62}" type="datetime1">
              <a:rPr lang="en-US"/>
              <a:pPr>
                <a:defRPr/>
              </a:pPr>
              <a:t>4/1/2015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BE34EBC4-0B75-404A-8AE1-A2BB69D5A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4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5638800" y="457200"/>
            <a:ext cx="3276600" cy="1470025"/>
          </a:xfrm>
        </p:spPr>
        <p:txBody>
          <a:bodyPr/>
          <a:lstStyle/>
          <a:p>
            <a:pPr eaLnBrk="1" hangingPunct="1"/>
            <a:r>
              <a:rPr lang="en-US" smtClean="0"/>
              <a:t>Chapter 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1905000"/>
            <a:ext cx="3352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Arrays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746824" y="6417318"/>
            <a:ext cx="2057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Calibri" pitchFamily="34" charset="0"/>
              </a:rPr>
              <a:t>Copyright © </a:t>
            </a:r>
            <a:r>
              <a:rPr lang="en-US" sz="1100" dirty="0" smtClean="0">
                <a:latin typeface="Calibri" pitchFamily="34" charset="0"/>
              </a:rPr>
              <a:t>2016 Pearson, Inc. All </a:t>
            </a:r>
            <a:r>
              <a:rPr lang="en-US" sz="1100" dirty="0">
                <a:latin typeface="Calibri" pitchFamily="34" charset="0"/>
              </a:rPr>
              <a:t>rights </a:t>
            </a:r>
            <a:r>
              <a:rPr lang="en-US" sz="1100" dirty="0" smtClean="0">
                <a:latin typeface="Calibri" pitchFamily="34" charset="0"/>
              </a:rPr>
              <a:t>reserved.</a:t>
            </a:r>
            <a:endParaRPr lang="en-CA" sz="1100" dirty="0">
              <a:latin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4" y="-10470"/>
            <a:ext cx="5562600" cy="68789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224" y="6485142"/>
            <a:ext cx="1180952" cy="2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Major Array Pitfall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Array indexes always start with zero!</a:t>
            </a:r>
          </a:p>
          <a:p>
            <a:pPr eaLnBrk="1" hangingPunct="1"/>
            <a:r>
              <a:rPr lang="en-US" smtClean="0"/>
              <a:t>Zero is "first" number to computer</a:t>
            </a:r>
            <a:br>
              <a:rPr lang="en-US" smtClean="0"/>
            </a:br>
            <a:r>
              <a:rPr lang="en-US" smtClean="0"/>
              <a:t>scientists</a:t>
            </a:r>
          </a:p>
          <a:p>
            <a:pPr eaLnBrk="1" hangingPunct="1"/>
            <a:r>
              <a:rPr lang="en-US" smtClean="0"/>
              <a:t>C++ will "let" you go beyond range</a:t>
            </a:r>
          </a:p>
          <a:p>
            <a:pPr lvl="1" eaLnBrk="1" hangingPunct="1"/>
            <a:r>
              <a:rPr lang="en-US" smtClean="0"/>
              <a:t>Unpredictable results</a:t>
            </a:r>
          </a:p>
          <a:p>
            <a:pPr lvl="1" eaLnBrk="1" hangingPunct="1"/>
            <a:r>
              <a:rPr lang="en-US" smtClean="0"/>
              <a:t>Compiler will not detect these errors!</a:t>
            </a:r>
          </a:p>
          <a:p>
            <a:pPr eaLnBrk="1" hangingPunct="1"/>
            <a:r>
              <a:rPr lang="en-US" smtClean="0"/>
              <a:t>Up to programmer to "stay in range"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9F4C3FDC-68E0-400B-AC03-414841428C7A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Major Array Pitfall Example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Indexes range from 0 to (array_size – 1)</a:t>
            </a:r>
          </a:p>
          <a:p>
            <a:pPr lvl="1" eaLnBrk="1" hangingPunct="1"/>
            <a:r>
              <a:rPr lang="en-US" sz="2400" smtClean="0"/>
              <a:t>Example:</a:t>
            </a:r>
            <a:br>
              <a:rPr lang="en-US" sz="2400" smtClean="0"/>
            </a:br>
            <a:r>
              <a:rPr lang="en-US" sz="2400" smtClean="0"/>
              <a:t>double temperature[24]; 	// 24 is array size</a:t>
            </a:r>
            <a:br>
              <a:rPr lang="en-US" sz="2400" smtClean="0"/>
            </a:br>
            <a:r>
              <a:rPr lang="en-US" sz="2400" smtClean="0"/>
              <a:t>// Declares array of 24 double values called</a:t>
            </a:r>
            <a:br>
              <a:rPr lang="en-US" sz="2400" smtClean="0"/>
            </a:br>
            <a:r>
              <a:rPr lang="en-US" sz="2400" smtClean="0"/>
              <a:t>temperature</a:t>
            </a:r>
          </a:p>
          <a:p>
            <a:pPr lvl="2" eaLnBrk="1" hangingPunct="1"/>
            <a:r>
              <a:rPr lang="en-US" sz="2000" smtClean="0"/>
              <a:t>They are indexed as:</a:t>
            </a:r>
            <a:br>
              <a:rPr lang="en-US" sz="2000" smtClean="0"/>
            </a:br>
            <a:r>
              <a:rPr lang="en-US" sz="2000" smtClean="0"/>
              <a:t>temperature[0], temperature[1] … temperature[23]</a:t>
            </a:r>
          </a:p>
          <a:p>
            <a:pPr lvl="1" eaLnBrk="1" hangingPunct="1"/>
            <a:r>
              <a:rPr lang="en-US" sz="2400" smtClean="0"/>
              <a:t>Common mistake:</a:t>
            </a:r>
            <a:br>
              <a:rPr lang="en-US" sz="2400" smtClean="0"/>
            </a:br>
            <a:r>
              <a:rPr lang="en-US" sz="2400" smtClean="0"/>
              <a:t>temperature[24] = 5;</a:t>
            </a:r>
          </a:p>
          <a:p>
            <a:pPr lvl="2" eaLnBrk="1" hangingPunct="1"/>
            <a:r>
              <a:rPr lang="en-US" sz="2000" smtClean="0"/>
              <a:t>Index 24 is "out of range"!</a:t>
            </a:r>
          </a:p>
          <a:p>
            <a:pPr lvl="2" eaLnBrk="1" hangingPunct="1"/>
            <a:r>
              <a:rPr lang="en-US" sz="2000" smtClean="0"/>
              <a:t>No warning, possibly disastrous results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0936B76F-6793-4F3C-A6A8-F2A92DBD015A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Defined Constant as Array Size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Always use defined/named constant for</a:t>
            </a:r>
            <a:br>
              <a:rPr lang="en-US" sz="2800" smtClean="0"/>
            </a:br>
            <a:r>
              <a:rPr lang="en-US" sz="2800" smtClean="0"/>
              <a:t>array size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Example:</a:t>
            </a:r>
            <a:br>
              <a:rPr lang="en-US" sz="2800" smtClean="0"/>
            </a:br>
            <a:r>
              <a:rPr lang="en-US" sz="2800" smtClean="0"/>
              <a:t>const int NUMBER_OF_STUDENTS = 5;</a:t>
            </a:r>
            <a:br>
              <a:rPr lang="en-US" sz="2800" smtClean="0"/>
            </a:br>
            <a:r>
              <a:rPr lang="en-US" sz="2800" smtClean="0"/>
              <a:t>int score[NUMBER_OF_STUDENTS];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Improves readability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Improves versatility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Improves maintainability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4C0754E5-653D-4BC3-AC55-EEF547137877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Uses of Defined Constant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4888" y="1600200"/>
            <a:ext cx="7969250" cy="44370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Use everywhere size of array is needed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 for-loop for traversal:</a:t>
            </a:r>
            <a:br>
              <a:rPr lang="en-US" sz="2400" smtClean="0"/>
            </a:br>
            <a:r>
              <a:rPr lang="en-US" sz="2000" smtClean="0"/>
              <a:t>for (idx = 0; idx &lt; NUMBER_OF_STUDENTS; idx++)</a:t>
            </a:r>
            <a:br>
              <a:rPr lang="en-US" sz="2000" smtClean="0"/>
            </a:br>
            <a:r>
              <a:rPr lang="en-US" sz="2000" smtClean="0"/>
              <a:t>{</a:t>
            </a:r>
            <a:br>
              <a:rPr lang="en-US" sz="2000" smtClean="0"/>
            </a:br>
            <a:r>
              <a:rPr lang="en-US" sz="2000" smtClean="0"/>
              <a:t>     // Manipulate array</a:t>
            </a:r>
            <a:br>
              <a:rPr lang="en-US" sz="2000" smtClean="0"/>
            </a:br>
            <a:r>
              <a:rPr lang="en-US" sz="2000" smtClean="0"/>
              <a:t>}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 calculations involving size:</a:t>
            </a:r>
            <a:br>
              <a:rPr lang="en-US" sz="2400" smtClean="0"/>
            </a:br>
            <a:r>
              <a:rPr lang="en-US" sz="2400" smtClean="0"/>
              <a:t>lastIndex = (NUMBER_OF_STUDENTS – 1);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When passing array to functions (later)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If size changes </a:t>
            </a:r>
            <a:r>
              <a:rPr lang="en-US" sz="2800" smtClean="0">
                <a:sym typeface="Wingdings" pitchFamily="2" charset="2"/>
              </a:rPr>
              <a:t></a:t>
            </a:r>
            <a:r>
              <a:rPr lang="en-US" sz="2800" smtClean="0"/>
              <a:t> requires only ONE change in program!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588B8F2A-1AD9-476E-BFF1-41CF4F13D4C9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Ranged-Based For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The C++11 ranged-based for loop makes it easy to iterate over each element in a loop</a:t>
            </a:r>
          </a:p>
          <a:p>
            <a:r>
              <a:rPr lang="en-US" dirty="0" smtClean="0"/>
              <a:t>Format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5-</a:t>
            </a:r>
            <a:fld id="{3FCEF7C9-E87B-4055-B105-28D6A6AC218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2016 Pearson Inc. All rights reserved.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1333500" y="2971800"/>
            <a:ext cx="6934200" cy="968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tabLst>
                <a:tab pos="228600" algn="l"/>
              </a:tabLs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Frutiger"/>
              </a:rPr>
              <a:t>	for (datatype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Frutiger"/>
              </a:rPr>
              <a:t>varname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Frutiger"/>
              </a:rPr>
              <a:t> : array)</a:t>
            </a:r>
            <a:b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Frutiger"/>
              </a:rPr>
            </a:b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Frutiger"/>
              </a:rPr>
              <a:t>	{</a:t>
            </a:r>
            <a:b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Frutiger"/>
              </a:rPr>
            </a:b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Frutiger"/>
              </a:rPr>
              <a:t>		</a:t>
            </a:r>
            <a:r>
              <a:rPr lang="en-US" dirty="0" smtClean="0">
                <a:latin typeface="Courier New" panose="02070309020205020404" pitchFamily="49" charset="0"/>
                <a:ea typeface="Times New Roman" panose="02020603050405020304" pitchFamily="18" charset="0"/>
                <a:cs typeface="Frutiger"/>
              </a:rPr>
              <a:t>// 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Frutiger"/>
              </a:rPr>
              <a:t>varname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Frutiger"/>
              </a:rPr>
              <a:t> is set to each </a:t>
            </a:r>
            <a:r>
              <a:rPr lang="en-US" dirty="0" smtClean="0">
                <a:latin typeface="Courier New" panose="02070309020205020404" pitchFamily="49" charset="0"/>
                <a:ea typeface="Times New Roman" panose="02020603050405020304" pitchFamily="18" charset="0"/>
                <a:cs typeface="Frutiger"/>
              </a:rPr>
              <a:t>successive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tabLst>
                <a:tab pos="228600" algn="l"/>
              </a:tabLs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Frutiger"/>
              </a:rPr>
              <a:t> </a:t>
            </a:r>
            <a:r>
              <a:rPr lang="en-US" dirty="0" smtClean="0">
                <a:latin typeface="Courier New" panose="02070309020205020404" pitchFamily="49" charset="0"/>
                <a:ea typeface="Times New Roman" panose="02020603050405020304" pitchFamily="18" charset="0"/>
                <a:cs typeface="Frutiger"/>
              </a:rPr>
              <a:t>      //  element 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Frutiger"/>
              </a:rPr>
              <a:t>in the array</a:t>
            </a:r>
            <a:b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Frutiger"/>
              </a:rPr>
            </a:b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Frutiger"/>
              </a:rPr>
              <a:t>	}</a:t>
            </a:r>
            <a:endParaRPr lang="en-US" b="1" dirty="0">
              <a:effectLst/>
              <a:latin typeface="Frutiger"/>
              <a:ea typeface="Times New Roman" panose="02020603050405020304" pitchFamily="18" charset="0"/>
              <a:cs typeface="Frutige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4872652"/>
            <a:ext cx="556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B0F0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</a:rPr>
              <a:t>[] = {20, 30, 40, 50};</a:t>
            </a:r>
            <a:endParaRPr lang="en-US" dirty="0" smtClean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for</a:t>
            </a:r>
            <a:r>
              <a:rPr lang="en-US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(</a:t>
            </a:r>
            <a:r>
              <a:rPr lang="en-US" dirty="0" err="1">
                <a:solidFill>
                  <a:srgbClr val="00B0F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int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x :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arr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)</a:t>
            </a:r>
            <a:b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cout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&lt;&lt; x &lt;&lt; " ";</a:t>
            </a:r>
            <a:b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</a:b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cout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 &lt;&lt;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endl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</a:rPr>
              <a:t>;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19800" y="5288150"/>
            <a:ext cx="2101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Output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 20 30 40 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49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Arrays in Memory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Recall simple variables: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Allocated memory in an "address"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mtClean="0"/>
              <a:t>Array declarations allocate memory for</a:t>
            </a:r>
            <a:br>
              <a:rPr lang="en-US" smtClean="0"/>
            </a:br>
            <a:r>
              <a:rPr lang="en-US" smtClean="0"/>
              <a:t>entire array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mtClean="0"/>
              <a:t>Sequentially-allocated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Means addresses allocated "back-to-back"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Allows indexing calculations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Simple "addition" from array beginning (index 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0E978CE5-55DA-471E-9696-D8306D13002E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4888" y="133350"/>
            <a:ext cx="7815262" cy="838200"/>
          </a:xfrm>
        </p:spPr>
        <p:txBody>
          <a:bodyPr/>
          <a:lstStyle/>
          <a:p>
            <a:pPr eaLnBrk="1" hangingPunct="1"/>
            <a:r>
              <a:rPr lang="en-US" smtClean="0"/>
              <a:t>An Array in Memory</a:t>
            </a:r>
          </a:p>
        </p:txBody>
      </p:sp>
      <p:pic>
        <p:nvPicPr>
          <p:cNvPr id="27651" name="Picture 4" descr="C:\WINDOWS\Desktop\Oh_type\sacitch_C++_ppt\gif\savitchc05d02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1128713"/>
            <a:ext cx="602932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79230816-7566-49D1-8DCE-9210D4CB4C44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Initializing Arrays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As simple variables can be initialized at</a:t>
            </a:r>
            <a:br>
              <a:rPr lang="en-US" sz="2800" smtClean="0"/>
            </a:br>
            <a:r>
              <a:rPr lang="en-US" sz="2800" smtClean="0"/>
              <a:t>declaration:</a:t>
            </a:r>
            <a:br>
              <a:rPr lang="en-US" sz="2800" smtClean="0"/>
            </a:br>
            <a:r>
              <a:rPr lang="en-US" sz="2800" smtClean="0"/>
              <a:t>int price = 0;	// 0 is initial value</a:t>
            </a:r>
          </a:p>
          <a:p>
            <a:pPr eaLnBrk="1" hangingPunct="1"/>
            <a:r>
              <a:rPr lang="en-US" sz="2800" smtClean="0"/>
              <a:t>Arrays can as well:</a:t>
            </a:r>
            <a:br>
              <a:rPr lang="en-US" sz="2800" smtClean="0"/>
            </a:br>
            <a:r>
              <a:rPr lang="en-US" sz="2800" smtClean="0"/>
              <a:t>int children[3] = {2, 12, 1};</a:t>
            </a:r>
          </a:p>
          <a:p>
            <a:pPr lvl="1" eaLnBrk="1" hangingPunct="1"/>
            <a:r>
              <a:rPr lang="en-US" sz="2400" smtClean="0"/>
              <a:t>Equivalent to following:</a:t>
            </a:r>
            <a:br>
              <a:rPr lang="en-US" sz="2400" smtClean="0"/>
            </a:br>
            <a:r>
              <a:rPr lang="en-US" sz="2400" smtClean="0"/>
              <a:t>int children[3];</a:t>
            </a:r>
            <a:br>
              <a:rPr lang="en-US" sz="2400" smtClean="0"/>
            </a:br>
            <a:r>
              <a:rPr lang="en-US" sz="2400" smtClean="0"/>
              <a:t>children[0] = 2;</a:t>
            </a:r>
            <a:br>
              <a:rPr lang="en-US" sz="2400" smtClean="0"/>
            </a:br>
            <a:r>
              <a:rPr lang="en-US" sz="2400" smtClean="0"/>
              <a:t>children[1] = 12;</a:t>
            </a:r>
            <a:br>
              <a:rPr lang="en-US" sz="2400" smtClean="0"/>
            </a:br>
            <a:r>
              <a:rPr lang="en-US" sz="2400" smtClean="0"/>
              <a:t>children[2] = 1;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62E8C05B-AF3E-4C84-B083-6B33D0544EED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Auto-Initializing Arrays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If fewer values than size supplied: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Fills from beginning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Fills "rest" with zero of array base type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mtClean="0"/>
              <a:t>If array-size is left out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Declares array with size required based on</a:t>
            </a:r>
            <a:br>
              <a:rPr lang="en-US" smtClean="0"/>
            </a:br>
            <a:r>
              <a:rPr lang="en-US" smtClean="0"/>
              <a:t>number of initialization values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Example:</a:t>
            </a:r>
            <a:br>
              <a:rPr lang="en-US" smtClean="0"/>
            </a:br>
            <a:r>
              <a:rPr lang="en-US" smtClean="0"/>
              <a:t>int b[] = {5, 12, 11};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Allocates array b to size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FD65B634-1A86-4517-B143-6433F10F5A42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Arrays in Functions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As arguments to functions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Indexed variables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An individual "element" of an array can be </a:t>
            </a:r>
            <a:br>
              <a:rPr lang="en-US" smtClean="0"/>
            </a:br>
            <a:r>
              <a:rPr lang="en-US" smtClean="0"/>
              <a:t>function parameter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Entire arrays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All array elements can be passed as </a:t>
            </a:r>
            <a:br>
              <a:rPr lang="en-US" smtClean="0"/>
            </a:br>
            <a:r>
              <a:rPr lang="en-US" smtClean="0"/>
              <a:t>"one entity"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mtClean="0"/>
              <a:t>As return value from function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Can be done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chapter 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E4915E7A-3C93-490F-A312-CA5C4FAC7106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Learning Objectives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Introduction to Arrays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Declaring and referencing arrays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For-loops and arrays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Arrays in memory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dirty="0" smtClean="0"/>
              <a:t>Arrays in Functions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Arrays as function arguments, return values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dirty="0" smtClean="0"/>
              <a:t>Programming with Arrays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Partially Filled Arrays, searching, sorting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dirty="0" smtClean="0"/>
              <a:t>Multidimensional Arrays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59B09497-2565-4270-AB93-CA4E3BE67417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Indexed Variables as Arguments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800" smtClean="0"/>
              <a:t>Indexed variable handled same as simple</a:t>
            </a:r>
            <a:br>
              <a:rPr lang="en-US" sz="2800" smtClean="0"/>
            </a:br>
            <a:r>
              <a:rPr lang="en-US" sz="2800" smtClean="0"/>
              <a:t>variable of array base type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800" smtClean="0"/>
              <a:t>Given this function declaration:</a:t>
            </a:r>
            <a:br>
              <a:rPr lang="en-US" sz="2800" smtClean="0"/>
            </a:br>
            <a:r>
              <a:rPr lang="en-US" sz="2800" smtClean="0"/>
              <a:t>void myFunction(double par1);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800" smtClean="0"/>
              <a:t>And these declarations:</a:t>
            </a:r>
            <a:br>
              <a:rPr lang="en-US" sz="2800" smtClean="0"/>
            </a:br>
            <a:r>
              <a:rPr lang="en-US" sz="2800" smtClean="0"/>
              <a:t>int i;  double n, a[10];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800" smtClean="0"/>
              <a:t>Can make these function calls:</a:t>
            </a:r>
            <a:br>
              <a:rPr lang="en-US" sz="2800" smtClean="0"/>
            </a:br>
            <a:r>
              <a:rPr lang="en-US" sz="2800" smtClean="0"/>
              <a:t>myFunction(i);	// i is converted to double</a:t>
            </a:r>
            <a:br>
              <a:rPr lang="en-US" sz="2800" smtClean="0"/>
            </a:br>
            <a:r>
              <a:rPr lang="en-US" sz="2800" smtClean="0"/>
              <a:t>myFunction(a[3]);	// a[3] is double</a:t>
            </a:r>
            <a:br>
              <a:rPr lang="en-US" sz="2800" smtClean="0"/>
            </a:br>
            <a:r>
              <a:rPr lang="en-US" sz="2800" smtClean="0"/>
              <a:t>myFunction(n);	// n is double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2ACEC480-8954-4726-82C7-E2325A926821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Subtlety of Indexing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Consider:</a:t>
            </a:r>
            <a:br>
              <a:rPr lang="en-US" smtClean="0"/>
            </a:br>
            <a:r>
              <a:rPr lang="en-US" smtClean="0"/>
              <a:t>myFunction(a[i]);</a:t>
            </a:r>
          </a:p>
          <a:p>
            <a:pPr lvl="1" eaLnBrk="1" hangingPunct="1"/>
            <a:r>
              <a:rPr lang="en-US" smtClean="0"/>
              <a:t>Value of i is determined first</a:t>
            </a:r>
          </a:p>
          <a:p>
            <a:pPr lvl="2" eaLnBrk="1" hangingPunct="1"/>
            <a:r>
              <a:rPr lang="en-US" smtClean="0"/>
              <a:t>It determines which indexed variable is sent</a:t>
            </a:r>
          </a:p>
          <a:p>
            <a:pPr lvl="1" eaLnBrk="1" hangingPunct="1"/>
            <a:r>
              <a:rPr lang="en-US" smtClean="0"/>
              <a:t>myFunction(a[i*5]);</a:t>
            </a:r>
          </a:p>
          <a:p>
            <a:pPr lvl="1" eaLnBrk="1" hangingPunct="1"/>
            <a:r>
              <a:rPr lang="en-US" smtClean="0"/>
              <a:t>Perfectly legal, from compiler’s view</a:t>
            </a:r>
          </a:p>
          <a:p>
            <a:pPr lvl="1" eaLnBrk="1" hangingPunct="1"/>
            <a:r>
              <a:rPr lang="en-US" smtClean="0"/>
              <a:t>Programmer responsible for staying</a:t>
            </a:r>
            <a:br>
              <a:rPr lang="en-US" smtClean="0"/>
            </a:br>
            <a:r>
              <a:rPr lang="en-US" smtClean="0"/>
              <a:t>"in-bounds" of array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96C931BB-5EA7-4439-908C-48B257DB247B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Entire Arrays as Arguments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Formal parameter can be entire array</a:t>
            </a:r>
          </a:p>
          <a:p>
            <a:pPr lvl="1" eaLnBrk="1" hangingPunct="1"/>
            <a:r>
              <a:rPr lang="en-US" smtClean="0"/>
              <a:t>Argument then passed in function call</a:t>
            </a:r>
            <a:br>
              <a:rPr lang="en-US" smtClean="0"/>
            </a:br>
            <a:r>
              <a:rPr lang="en-US" smtClean="0"/>
              <a:t>is array name</a:t>
            </a:r>
          </a:p>
          <a:p>
            <a:pPr lvl="1" eaLnBrk="1" hangingPunct="1"/>
            <a:r>
              <a:rPr lang="en-US" smtClean="0"/>
              <a:t>Called "array parameter"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/>
              <a:t>Send size of array as well</a:t>
            </a:r>
          </a:p>
          <a:p>
            <a:pPr lvl="1" eaLnBrk="1" hangingPunct="1"/>
            <a:r>
              <a:rPr lang="en-US" smtClean="0"/>
              <a:t>Typically done as second parameter</a:t>
            </a:r>
          </a:p>
          <a:p>
            <a:pPr lvl="1" eaLnBrk="1" hangingPunct="1"/>
            <a:r>
              <a:rPr lang="en-US" smtClean="0"/>
              <a:t>Simple int type formal parameter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3006E422-3FBC-471D-B275-D0E46E2F7663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C:\WINDOWS\Desktop\Oh_type\sacitch_C++_ppt\gif\savitchc05d03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600200"/>
            <a:ext cx="77724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7"/>
          <p:cNvSpPr>
            <a:spLocks noGrp="1" noChangeArrowheads="1"/>
          </p:cNvSpPr>
          <p:nvPr>
            <p:ph type="title"/>
          </p:nvPr>
        </p:nvSpPr>
        <p:spPr>
          <a:xfrm>
            <a:off x="1004888" y="193675"/>
            <a:ext cx="7986712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Entire Array as Argument Example: </a:t>
            </a:r>
            <a:br>
              <a:rPr lang="en-US" sz="2800" smtClean="0"/>
            </a:br>
            <a:r>
              <a:rPr lang="en-US" sz="2800" b="1" smtClean="0"/>
              <a:t>Display 5.3</a:t>
            </a:r>
            <a:r>
              <a:rPr lang="en-US" sz="2800" smtClean="0"/>
              <a:t>  Function with an Array Parameter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5BE02F3E-975C-4299-BF53-5D2A208CD52F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Entire Array as Argument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Given previous example:</a:t>
            </a:r>
          </a:p>
          <a:p>
            <a:pPr eaLnBrk="1" hangingPunct="1"/>
            <a:r>
              <a:rPr lang="en-US" smtClean="0"/>
              <a:t>In some main() function definition,</a:t>
            </a:r>
            <a:br>
              <a:rPr lang="en-US" smtClean="0"/>
            </a:br>
            <a:r>
              <a:rPr lang="en-US" smtClean="0"/>
              <a:t>consider this calls:</a:t>
            </a:r>
            <a:br>
              <a:rPr lang="en-US" smtClean="0"/>
            </a:br>
            <a:r>
              <a:rPr lang="en-US" smtClean="0"/>
              <a:t>	int score[5], numberOfScores = 5;</a:t>
            </a:r>
            <a:br>
              <a:rPr lang="en-US" smtClean="0"/>
            </a:br>
            <a:r>
              <a:rPr lang="en-US" smtClean="0"/>
              <a:t>	fillup(score, numberOfScores);</a:t>
            </a:r>
          </a:p>
          <a:p>
            <a:pPr lvl="3" eaLnBrk="1" hangingPunct="1"/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argument is entire array</a:t>
            </a:r>
          </a:p>
          <a:p>
            <a:pPr lvl="3" eaLnBrk="1" hangingPunct="1"/>
            <a:r>
              <a:rPr lang="en-US" smtClean="0"/>
              <a:t>2</a:t>
            </a:r>
            <a:r>
              <a:rPr lang="en-US" baseline="30000" smtClean="0"/>
              <a:t>nd</a:t>
            </a:r>
            <a:r>
              <a:rPr lang="en-US" smtClean="0"/>
              <a:t> argument is integer value</a:t>
            </a:r>
          </a:p>
          <a:p>
            <a:pPr lvl="1" eaLnBrk="1" hangingPunct="1"/>
            <a:r>
              <a:rPr lang="en-US" smtClean="0"/>
              <a:t>Note no brackets in array argument!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7379B254-1436-45D3-AC54-15989626D3EA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Array as Argument: How?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What’s really passed?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Think of array as 3 "pieces"</a:t>
            </a:r>
          </a:p>
          <a:p>
            <a:pPr lvl="1" eaLnBrk="1" hangingPunct="1"/>
            <a:r>
              <a:rPr lang="en-US" sz="2400" smtClean="0"/>
              <a:t>Address of first indexed variable (arrName[0])</a:t>
            </a:r>
          </a:p>
          <a:p>
            <a:pPr lvl="1" eaLnBrk="1" hangingPunct="1"/>
            <a:r>
              <a:rPr lang="en-US" sz="2400" smtClean="0"/>
              <a:t>Array base type</a:t>
            </a:r>
          </a:p>
          <a:p>
            <a:pPr lvl="1" eaLnBrk="1" hangingPunct="1"/>
            <a:r>
              <a:rPr lang="en-US" sz="2400" smtClean="0"/>
              <a:t>Size of array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Only 1</a:t>
            </a:r>
            <a:r>
              <a:rPr lang="en-US" sz="2800" baseline="30000" smtClean="0"/>
              <a:t>st</a:t>
            </a:r>
            <a:r>
              <a:rPr lang="en-US" sz="2800" smtClean="0"/>
              <a:t> piece is passed!</a:t>
            </a:r>
          </a:p>
          <a:p>
            <a:pPr lvl="1" eaLnBrk="1" hangingPunct="1"/>
            <a:r>
              <a:rPr lang="en-US" sz="2400" smtClean="0"/>
              <a:t>Just the beginning address of array</a:t>
            </a:r>
          </a:p>
          <a:p>
            <a:pPr lvl="1" eaLnBrk="1" hangingPunct="1"/>
            <a:r>
              <a:rPr lang="en-US" sz="2400" smtClean="0"/>
              <a:t>Very similar to "pass-by-reference"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4748E160-52FE-49D4-9F7F-70152EBD3820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Array Parameters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May seem strange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No brackets in array argument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Must send size separately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One nice property: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Can use SAME function to fill any size array!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Exemplifies "re-use" properties of functions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Example:</a:t>
            </a:r>
            <a:br>
              <a:rPr lang="en-US" sz="2400" smtClean="0"/>
            </a:br>
            <a:r>
              <a:rPr lang="en-US" sz="2400" smtClean="0"/>
              <a:t>int score[5], time[10];</a:t>
            </a:r>
            <a:br>
              <a:rPr lang="en-US" sz="2400" smtClean="0"/>
            </a:br>
            <a:r>
              <a:rPr lang="en-US" sz="2400" smtClean="0"/>
              <a:t>fillUp(score, 5);</a:t>
            </a:r>
            <a:br>
              <a:rPr lang="en-US" sz="2400" smtClean="0"/>
            </a:br>
            <a:r>
              <a:rPr lang="en-US" sz="2400" smtClean="0"/>
              <a:t>fillUp(time, 10);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0A390BFE-A0F3-474B-8691-818216AC570C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const Parameter Modifier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Recall: array parameter actually passes</a:t>
            </a:r>
            <a:br>
              <a:rPr lang="en-US" sz="2800" smtClean="0"/>
            </a:br>
            <a:r>
              <a:rPr lang="en-US" sz="2800" smtClean="0"/>
              <a:t>address of 1</a:t>
            </a:r>
            <a:r>
              <a:rPr lang="en-US" sz="2800" baseline="30000" smtClean="0"/>
              <a:t>st</a:t>
            </a:r>
            <a:r>
              <a:rPr lang="en-US" sz="2800" smtClean="0"/>
              <a:t> element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Similar to pass-by-reference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Function can then modify array!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Often desirable, sometimes not!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Protect array contents from modification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Use "const" modifier before array parameter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Called "constant array parameter"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Tells compiler to "not allow" modifications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426C88FC-2C1F-4897-B00A-7F9B0A5E7D09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Functions that Return an Array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/>
              <a:t>Functions cannot return arrays same way simple types are returned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/>
              <a:t>Requires use of a "pointer"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/>
              <a:t>Will be discussed in chapter 10…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89F9F9D1-CD7B-4F11-A7D8-00B2ED8AB5C9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Programming with Arrays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Plenty of uses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mtClean="0"/>
              <a:t>Partially-filled arrays</a:t>
            </a:r>
          </a:p>
          <a:p>
            <a:pPr lvl="2" eaLnBrk="1" hangingPunct="1"/>
            <a:r>
              <a:rPr lang="en-US" smtClean="0"/>
              <a:t>Must be declared some "max size"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mtClean="0"/>
              <a:t>Sorting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mtClean="0"/>
              <a:t>Searching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EBDC669F-AA95-4AD3-B1FC-41CD32B4AD14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 to Arrays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Array definition: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 collection of data of same type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First "aggregate" data type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Means "grouping"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int, float, double, char are  simple data types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Used for lists of like items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Test scores, temperatures, names, etc.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Avoids declaring multiple simple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Can manipulate "list" as one entity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B90DE619-F6AB-4E85-AD3C-E70F87DC6BBB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Partially-filled Arrays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Difficult to know exact array size needed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/>
              <a:t>Must declare to be largest possible size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mtClean="0"/>
              <a:t>Must then keep "track" of valid data in array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mtClean="0"/>
              <a:t>Additional "tracking" variable needed</a:t>
            </a:r>
          </a:p>
          <a:p>
            <a:pPr lvl="2" eaLnBrk="1" hangingPunct="1"/>
            <a:r>
              <a:rPr lang="en-US" smtClean="0"/>
              <a:t>int numberUsed;</a:t>
            </a:r>
          </a:p>
          <a:p>
            <a:pPr lvl="2" eaLnBrk="1" hangingPunct="1"/>
            <a:r>
              <a:rPr lang="en-US" smtClean="0"/>
              <a:t>Tracks current number of elements in array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C1A11376-8E56-4A94-A37D-78563239215A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C:\WINDOWS\Desktop\Oh_type\sacitch_C++_ppt\gif\savitchc05d05_1of5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531938"/>
            <a:ext cx="7448550" cy="45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Partially-filled Arrays Example: </a:t>
            </a:r>
            <a:br>
              <a:rPr lang="en-US" sz="3200" smtClean="0"/>
            </a:br>
            <a:r>
              <a:rPr lang="en-US" sz="3200" b="1" smtClean="0"/>
              <a:t>Display 5.5</a:t>
            </a:r>
            <a:r>
              <a:rPr lang="en-US" sz="3200" smtClean="0"/>
              <a:t>  Partially Filled Array (1 of 5)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EE9A7CA1-CDC9-4DC8-9DBC-22829DE8E879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C:\WINDOWS\Desktop\Oh_type\sacitch_C++_ppt\gif\savitchc05d05_2of5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841500"/>
            <a:ext cx="7772400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Partially-filled Arrays Example: </a:t>
            </a:r>
            <a:br>
              <a:rPr lang="en-US" sz="3200" smtClean="0"/>
            </a:br>
            <a:r>
              <a:rPr lang="en-US" sz="3200" b="1" smtClean="0"/>
              <a:t>Display 5.5</a:t>
            </a:r>
            <a:r>
              <a:rPr lang="en-US" sz="3200" smtClean="0"/>
              <a:t>  Partially Filled Array (2 of 5)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6087800F-618E-4C5B-9FD3-E6A231A5ADE8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Partially-filled Arrays Example: </a:t>
            </a:r>
            <a:br>
              <a:rPr lang="en-US" sz="3200" smtClean="0"/>
            </a:br>
            <a:r>
              <a:rPr lang="en-US" sz="3200" b="1" smtClean="0"/>
              <a:t>Display 5.5</a:t>
            </a:r>
            <a:r>
              <a:rPr lang="en-US" sz="3200" smtClean="0"/>
              <a:t>  Partially Filled Array (3 of 5)</a:t>
            </a:r>
          </a:p>
        </p:txBody>
      </p:sp>
      <p:pic>
        <p:nvPicPr>
          <p:cNvPr id="45059" name="Picture 4" descr="C:\WINDOWS\Desktop\Oh_type\sacitch_C++_ppt\gif\savitchc05d05_3of5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1905000"/>
            <a:ext cx="7772400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B9E5A363-080A-492E-91F2-8F0F91A77705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Partially-filled Arrays Example: </a:t>
            </a:r>
            <a:br>
              <a:rPr lang="en-US" sz="3200" smtClean="0"/>
            </a:br>
            <a:r>
              <a:rPr lang="en-US" sz="3200" b="1" smtClean="0"/>
              <a:t>Display 5.5</a:t>
            </a:r>
            <a:r>
              <a:rPr lang="en-US" sz="3200" smtClean="0"/>
              <a:t>  Partially Filled Array (4 of 5)</a:t>
            </a:r>
          </a:p>
        </p:txBody>
      </p:sp>
      <p:pic>
        <p:nvPicPr>
          <p:cNvPr id="46083" name="Picture 4" descr="C:\WINDOWS\Desktop\Oh_type\sacitch_C++_ppt\gif\savitchc05d05_4of5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1828800"/>
            <a:ext cx="77724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A3503EDB-E5DE-452B-A7B5-9481ACE9A5F3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Partially-filled Arrays Example: </a:t>
            </a:r>
            <a:br>
              <a:rPr lang="en-US" sz="3200" smtClean="0"/>
            </a:br>
            <a:r>
              <a:rPr lang="en-US" sz="3200" b="1" smtClean="0"/>
              <a:t>Display 5.5</a:t>
            </a:r>
            <a:r>
              <a:rPr lang="en-US" sz="3200" smtClean="0"/>
              <a:t>  Partially Filled Array (5 of 5)</a:t>
            </a:r>
          </a:p>
        </p:txBody>
      </p:sp>
      <p:pic>
        <p:nvPicPr>
          <p:cNvPr id="47107" name="Picture 4" descr="C:\WINDOWS\Desktop\Oh_type\sacitch_C++_ppt\gif\savitchc05d05_5of5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2413"/>
            <a:ext cx="6559550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E408DF9D-023C-49D0-AD71-879443612AA8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Global Constants vs. Parameters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Constants typically made "global"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Declared above main()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mtClean="0"/>
              <a:t>Functions then have scope to array</a:t>
            </a:r>
            <a:br>
              <a:rPr lang="en-US" smtClean="0"/>
            </a:br>
            <a:r>
              <a:rPr lang="en-US" smtClean="0"/>
              <a:t>size constant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No need to send as parameter then?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Technically yes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Why should we anyway?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Function definition might be in separate file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Function might be used by other programs!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063E9F0F-6B9A-4EE4-B23B-F400160BF8D6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Searching an Array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/>
              <a:t>Very typical use of arrays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/>
              <a:t>Display 5.6 next slide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FE031E3B-DC9B-45AD-9AEE-C77437429827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C:\WINDOWS\Desktop\Oh_type\sacitch_C++_ppt\gif\savitchc05d06_1of4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1847850"/>
            <a:ext cx="77724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0374" name="Rectangle 6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/>
              <a:t>Display 5.6  </a:t>
            </a:r>
            <a:br>
              <a:rPr lang="en-US" sz="3600" b="1"/>
            </a:br>
            <a:r>
              <a:rPr lang="en-US" sz="3600"/>
              <a:t>Searching an Array (1 of 4)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991EC279-A305-4807-8E95-075996DCCF41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7" name="Rectangle 5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/>
              <a:t>Display 5.6  </a:t>
            </a:r>
            <a:br>
              <a:rPr lang="en-US" sz="3600" b="1"/>
            </a:br>
            <a:r>
              <a:rPr lang="en-US" sz="3600"/>
              <a:t>Searching an Array (2 of 4)</a:t>
            </a:r>
          </a:p>
        </p:txBody>
      </p:sp>
      <p:pic>
        <p:nvPicPr>
          <p:cNvPr id="51203" name="Picture 6" descr="C:\WINDOWS\Desktop\Oh_type\sacitch_C++_ppt\gif\savitchc05d06_2of4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581150"/>
            <a:ext cx="7175500" cy="477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8BFE5F0C-8E61-44FE-8995-8500378E98BB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Declaring Arrays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Declare the array </a:t>
            </a:r>
            <a:r>
              <a:rPr lang="en-US" sz="2800" smtClean="0">
                <a:sym typeface="Wingdings" pitchFamily="2" charset="2"/>
              </a:rPr>
              <a:t></a:t>
            </a:r>
            <a:r>
              <a:rPr lang="en-US" sz="2800" smtClean="0"/>
              <a:t> allocates memory</a:t>
            </a:r>
            <a:br>
              <a:rPr lang="en-US" sz="2800" smtClean="0"/>
            </a:br>
            <a:r>
              <a:rPr lang="en-US" sz="2800" smtClean="0"/>
              <a:t>int score[5];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Declares array of 5 integers named "score"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Similar to declaring five variables:</a:t>
            </a:r>
            <a:br>
              <a:rPr lang="en-US" sz="2400" smtClean="0"/>
            </a:br>
            <a:r>
              <a:rPr lang="en-US" sz="2400" smtClean="0"/>
              <a:t>int score[0], score[1], score[2], score[3], score[4]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Individual parts called many things: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Indexed or subscripted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"Elements" of the array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Value in brackets called index or subscript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Numbered from 0 to size - 1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BD664A32-AD36-4F78-82EF-0453D855846E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5" name="Rectangle 3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/>
              <a:t>Display 5.6  </a:t>
            </a:r>
            <a:br>
              <a:rPr lang="en-US" sz="3600" b="1"/>
            </a:br>
            <a:r>
              <a:rPr lang="en-US" sz="3600"/>
              <a:t>Searching an Array (3 of 4)</a:t>
            </a:r>
          </a:p>
        </p:txBody>
      </p:sp>
      <p:pic>
        <p:nvPicPr>
          <p:cNvPr id="52227" name="Picture 4" descr="C:\WINDOWS\Desktop\Oh_type\sacitch_C++_ppt\gif\savitchc05d06_3of4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773238"/>
            <a:ext cx="7772400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3BB6ECD1-D163-46E5-8958-F28EE5FEDD6C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9" name="Rectangle 3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/>
              <a:t>Display 5.6  </a:t>
            </a:r>
            <a:br>
              <a:rPr lang="en-US" sz="3600" b="1"/>
            </a:br>
            <a:r>
              <a:rPr lang="en-US" sz="3600"/>
              <a:t>Searching an Array (4 of 4)</a:t>
            </a:r>
          </a:p>
        </p:txBody>
      </p:sp>
      <p:pic>
        <p:nvPicPr>
          <p:cNvPr id="53251" name="Picture 4" descr="C:\WINDOWS\Desktop\Oh_type\sacitch_C++_ppt\gif\savitchc05d06_4of4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1600200"/>
            <a:ext cx="70993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8CC7729E-8741-4D10-98DF-751D8EB61341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/>
              <a:t>Sorting an Array: </a:t>
            </a:r>
            <a:br>
              <a:rPr lang="en-US" sz="3600"/>
            </a:br>
            <a:r>
              <a:rPr lang="en-US" sz="3600" b="1"/>
              <a:t>Display 5.7</a:t>
            </a:r>
            <a:r>
              <a:rPr lang="en-US" sz="3600"/>
              <a:t>  Selection Short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4888" y="1600200"/>
            <a:ext cx="7815262" cy="1447800"/>
          </a:xfrm>
        </p:spPr>
        <p:txBody>
          <a:bodyPr/>
          <a:lstStyle/>
          <a:p>
            <a:pPr eaLnBrk="1" hangingPunct="1"/>
            <a:r>
              <a:rPr lang="en-US" smtClean="0"/>
              <a:t>Selection Sort Algorithm</a:t>
            </a:r>
          </a:p>
          <a:p>
            <a:pPr eaLnBrk="1" hangingPunct="1"/>
            <a:endParaRPr lang="en-US" smtClean="0"/>
          </a:p>
        </p:txBody>
      </p:sp>
      <p:pic>
        <p:nvPicPr>
          <p:cNvPr id="54276" name="Picture 4" descr="C:\WINDOWS\Desktop\Oh_type\sacitch_C++_ppt\gif\savitchc05d07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8" y="2286000"/>
            <a:ext cx="7191375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F8E2DA02-6B6F-4F7D-8C5A-3E7613BF038D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5" name="Rectangle 5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/>
              <a:t>Sorting an Array Example: </a:t>
            </a:r>
            <a:br>
              <a:rPr lang="en-US" sz="3600"/>
            </a:br>
            <a:r>
              <a:rPr lang="en-US" sz="3600" b="1"/>
              <a:t>Display 5.8</a:t>
            </a:r>
            <a:r>
              <a:rPr lang="en-US" sz="3600"/>
              <a:t>  Sorting an Array (1 of 4)</a:t>
            </a:r>
          </a:p>
        </p:txBody>
      </p:sp>
      <p:pic>
        <p:nvPicPr>
          <p:cNvPr id="55299" name="Picture 6" descr="savitchc05d08_1of4.gif                                         000528B5backup                         BE98102B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1981200"/>
            <a:ext cx="7927975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485B0993-DC7E-4A8F-A6FD-BC872B2C13E8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9" name="Rectangle 5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/>
              <a:t>Sorting an Array Example: </a:t>
            </a:r>
            <a:br>
              <a:rPr lang="en-US" sz="3600"/>
            </a:br>
            <a:r>
              <a:rPr lang="en-US" sz="3600" b="1"/>
              <a:t>Display 5.8</a:t>
            </a:r>
            <a:r>
              <a:rPr lang="en-US" sz="3600"/>
              <a:t>  Sorting an Array (2 of 4)</a:t>
            </a:r>
          </a:p>
        </p:txBody>
      </p:sp>
      <p:pic>
        <p:nvPicPr>
          <p:cNvPr id="56323" name="Picture 6" descr="C:\WINDOWS\Desktop\Oh_type\sacitch_C++_ppt\gif\savitchc05d08_2of4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1619250"/>
            <a:ext cx="675163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E40200CC-CD82-4D40-AF8F-758622B6AA6F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3" name="Rectangle 5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/>
              <a:t>Sorting an Array Example: </a:t>
            </a:r>
            <a:br>
              <a:rPr lang="en-US" sz="3600"/>
            </a:br>
            <a:r>
              <a:rPr lang="en-US" sz="3600" b="1"/>
              <a:t>Display 5.8</a:t>
            </a:r>
            <a:r>
              <a:rPr lang="en-US" sz="3600"/>
              <a:t>  Sorting an Array (3 of 4)</a:t>
            </a:r>
          </a:p>
        </p:txBody>
      </p:sp>
      <p:pic>
        <p:nvPicPr>
          <p:cNvPr id="57347" name="Picture 6" descr="C:\WINDOWS\Desktop\Oh_type\sacitch_C++_ppt\gif\savitchc05d08_3of4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1673225"/>
            <a:ext cx="7772400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86AB6D8A-F6A6-4D3E-AA55-E54950135560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5" name="Rectangle 3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/>
              <a:t>Sorting an Array Example: </a:t>
            </a:r>
            <a:br>
              <a:rPr lang="en-US" sz="3600"/>
            </a:br>
            <a:r>
              <a:rPr lang="en-US" sz="3600" b="1"/>
              <a:t>Display 5.8</a:t>
            </a:r>
            <a:r>
              <a:rPr lang="en-US" sz="3600"/>
              <a:t>  Sorting an Array (4 of 4)</a:t>
            </a:r>
          </a:p>
        </p:txBody>
      </p:sp>
      <p:pic>
        <p:nvPicPr>
          <p:cNvPr id="58371" name="Picture 4" descr="C:\WINDOWS\Desktop\Oh_type\sacitch_C++_ppt\gif\savitchc05d08_4of4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454150"/>
            <a:ext cx="6091238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96A82F43-91B6-41D3-BFC0-D95E19823599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Multidimensional Arrays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Arrays with more than one index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char page[30][100];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Two indexes: An "array of arrays"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Visualize as:</a:t>
            </a:r>
            <a:br>
              <a:rPr lang="en-US" smtClean="0"/>
            </a:br>
            <a:r>
              <a:rPr lang="en-US" smtClean="0"/>
              <a:t>page[0][0], page[0][1], …, page[0][99]</a:t>
            </a:r>
            <a:br>
              <a:rPr lang="en-US" smtClean="0"/>
            </a:br>
            <a:r>
              <a:rPr lang="en-US" smtClean="0"/>
              <a:t>page[1][0], page[1][1], …, page[1][99]</a:t>
            </a:r>
            <a:br>
              <a:rPr lang="en-US" smtClean="0"/>
            </a:br>
            <a:r>
              <a:rPr lang="en-US" smtClean="0"/>
              <a:t>…</a:t>
            </a:r>
            <a:br>
              <a:rPr lang="en-US" smtClean="0"/>
            </a:br>
            <a:r>
              <a:rPr lang="en-US" smtClean="0"/>
              <a:t>page[29][0], page[29][1], …, page[29][99]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mtClean="0"/>
              <a:t>C++ allows any number of indexes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Typically no more than two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7B0BB82C-6B50-464F-BFBD-5D6201066134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Multidimensional Array Parameters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Similar to one-dimensional array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1</a:t>
            </a:r>
            <a:r>
              <a:rPr lang="en-US" sz="2000" baseline="30000" smtClean="0"/>
              <a:t>st</a:t>
            </a:r>
            <a:r>
              <a:rPr lang="en-US" sz="2000" smtClean="0"/>
              <a:t> dimension size not given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Provided as second parameter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2</a:t>
            </a:r>
            <a:r>
              <a:rPr lang="en-US" sz="2000" baseline="30000" smtClean="0"/>
              <a:t>nd</a:t>
            </a:r>
            <a:r>
              <a:rPr lang="en-US" sz="2000" smtClean="0"/>
              <a:t> dimension size IS given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400" smtClean="0"/>
              <a:t>Example:</a:t>
            </a:r>
            <a:br>
              <a:rPr lang="en-US" sz="2400" smtClean="0"/>
            </a:br>
            <a:r>
              <a:rPr lang="en-US" sz="2000" smtClean="0"/>
              <a:t>void DisplayPage(const char p[][100], int sizeDimension1)</a:t>
            </a:r>
            <a:br>
              <a:rPr lang="en-US" sz="2000" smtClean="0"/>
            </a:br>
            <a:r>
              <a:rPr lang="en-US" sz="2000" smtClean="0"/>
              <a:t>{</a:t>
            </a:r>
            <a:br>
              <a:rPr lang="en-US" sz="2000" smtClean="0"/>
            </a:br>
            <a:r>
              <a:rPr lang="en-US" sz="2000" smtClean="0"/>
              <a:t>	for (int index1=0; index1&lt;sizeDimension1; index1++)</a:t>
            </a:r>
            <a:br>
              <a:rPr lang="en-US" sz="2000" smtClean="0"/>
            </a:br>
            <a:r>
              <a:rPr lang="en-US" sz="2000" smtClean="0"/>
              <a:t>	{</a:t>
            </a:r>
            <a:br>
              <a:rPr lang="en-US" sz="2000" smtClean="0"/>
            </a:br>
            <a:r>
              <a:rPr lang="en-US" sz="2000" smtClean="0"/>
              <a:t>		for (int index2=0; index2 &lt; 100; index2++)</a:t>
            </a:r>
            <a:br>
              <a:rPr lang="en-US" sz="2000" smtClean="0"/>
            </a:br>
            <a:r>
              <a:rPr lang="en-US" sz="2000" smtClean="0"/>
              <a:t>			cout &lt;&lt; p[index1][index2];</a:t>
            </a:r>
            <a:br>
              <a:rPr lang="en-US" sz="2000" smtClean="0"/>
            </a:br>
            <a:r>
              <a:rPr lang="en-US" sz="2000" smtClean="0"/>
              <a:t>		cout &lt;&lt; endl;</a:t>
            </a:r>
            <a:br>
              <a:rPr lang="en-US" sz="2000" smtClean="0"/>
            </a:br>
            <a:r>
              <a:rPr lang="en-US" sz="2000" smtClean="0"/>
              <a:t>	}</a:t>
            </a:r>
            <a:br>
              <a:rPr lang="en-US" sz="2000" smtClean="0"/>
            </a:br>
            <a:r>
              <a:rPr lang="en-US" sz="2000" smtClean="0"/>
              <a:t>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EAA6B98F-1463-4089-95E4-AEDE8B4DB2B5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1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mtClean="0"/>
              <a:t>Array is collection of "same type" data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mtClean="0"/>
              <a:t>Indexed variables of array used just like</a:t>
            </a:r>
            <a:br>
              <a:rPr lang="en-US" smtClean="0"/>
            </a:br>
            <a:r>
              <a:rPr lang="en-US" smtClean="0"/>
              <a:t>any other simple variables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mtClean="0"/>
              <a:t>for-loop "natural" way to traverse arrays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mtClean="0"/>
              <a:t>Programmer responsible for staying</a:t>
            </a:r>
            <a:br>
              <a:rPr lang="en-US" smtClean="0"/>
            </a:br>
            <a:r>
              <a:rPr lang="en-US" smtClean="0"/>
              <a:t>"in bounds" of array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mtClean="0"/>
              <a:t>Array parameter is "new" kind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Similar to call-by-reference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2F47735B-9626-40E3-BCC7-E5F42DAB4503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Accessing Arrays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Access using index/subscript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cout &lt;&lt; score[3];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Note two uses of brackets: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 declaration, specifies SIZE of array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Anywhere else, specifies a subscript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Size, subscript need not be literal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int score[MAX_SCORES];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score[n+1] = 99;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If n is 2, identical to: score[3]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ADFE371B-6825-4AE3-B1E1-13734DB7EBB7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2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Array elements stored sequentially</a:t>
            </a:r>
          </a:p>
          <a:p>
            <a:pPr lvl="1" eaLnBrk="1" hangingPunct="1"/>
            <a:r>
              <a:rPr lang="en-US" sz="2400" smtClean="0"/>
              <a:t>"Contiguous" portion of memory</a:t>
            </a:r>
          </a:p>
          <a:p>
            <a:pPr lvl="1" eaLnBrk="1" hangingPunct="1"/>
            <a:r>
              <a:rPr lang="en-US" sz="2400" smtClean="0"/>
              <a:t>Only address of 1</a:t>
            </a:r>
            <a:r>
              <a:rPr lang="en-US" sz="2400" baseline="30000" smtClean="0"/>
              <a:t>st</a:t>
            </a:r>
            <a:r>
              <a:rPr lang="en-US" sz="2400" smtClean="0"/>
              <a:t> element is passed to functions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Partially-filled arrays </a:t>
            </a:r>
            <a:r>
              <a:rPr lang="en-US" sz="2800" smtClean="0">
                <a:sym typeface="Wingdings" pitchFamily="2" charset="2"/>
              </a:rPr>
              <a:t></a:t>
            </a:r>
            <a:r>
              <a:rPr lang="en-US" sz="2800" smtClean="0"/>
              <a:t> more tracking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Constant array parameters</a:t>
            </a:r>
          </a:p>
          <a:p>
            <a:pPr lvl="1" eaLnBrk="1" hangingPunct="1"/>
            <a:r>
              <a:rPr lang="en-US" sz="2400" smtClean="0"/>
              <a:t> Prevent modification of array contents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Multidimensional arrays</a:t>
            </a:r>
          </a:p>
          <a:p>
            <a:pPr lvl="1" eaLnBrk="1" hangingPunct="1"/>
            <a:r>
              <a:rPr lang="en-US" sz="2400" smtClean="0"/>
              <a:t>Create "array of arrays"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D4BCB1B3-3790-4E7E-9289-C44906DC800E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Array Usage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Powerful storage mechanism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Can issue command like:</a:t>
            </a:r>
          </a:p>
          <a:p>
            <a:pPr lvl="1" eaLnBrk="1" hangingPunct="1"/>
            <a:r>
              <a:rPr lang="en-US" sz="2400" smtClean="0"/>
              <a:t>"Do this to i</a:t>
            </a:r>
            <a:r>
              <a:rPr lang="en-US" sz="2400" baseline="30000" smtClean="0"/>
              <a:t>th</a:t>
            </a:r>
            <a:r>
              <a:rPr lang="en-US" sz="2400" smtClean="0"/>
              <a:t> indexed variable"</a:t>
            </a:r>
            <a:br>
              <a:rPr lang="en-US" sz="2400" smtClean="0"/>
            </a:br>
            <a:r>
              <a:rPr lang="en-US" sz="2400" smtClean="0"/>
              <a:t>where i is computed by program</a:t>
            </a:r>
          </a:p>
          <a:p>
            <a:pPr lvl="1" eaLnBrk="1" hangingPunct="1"/>
            <a:r>
              <a:rPr lang="en-US" sz="2400" smtClean="0"/>
              <a:t>"Display all elements of array score"</a:t>
            </a:r>
          </a:p>
          <a:p>
            <a:pPr lvl="1" eaLnBrk="1" hangingPunct="1"/>
            <a:r>
              <a:rPr lang="en-US" sz="2400" smtClean="0"/>
              <a:t>"Fill elements of array score from user input"</a:t>
            </a:r>
          </a:p>
          <a:p>
            <a:pPr lvl="1" eaLnBrk="1" hangingPunct="1"/>
            <a:r>
              <a:rPr lang="en-US" sz="2400" smtClean="0"/>
              <a:t>"Find highest value in array score"</a:t>
            </a:r>
          </a:p>
          <a:p>
            <a:pPr lvl="1" eaLnBrk="1" hangingPunct="1"/>
            <a:r>
              <a:rPr lang="en-US" sz="2400" smtClean="0"/>
              <a:t>"Find lowest value in array score"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0DE2C926-8FE0-448A-82CD-3F2C13043546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:\WINDOWS\Desktop\Oh_type\sacitch_C++_ppt\gif\savitchc05d01_1of2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752600"/>
            <a:ext cx="76390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smtClean="0"/>
              <a:t>Array Program Example: </a:t>
            </a:r>
            <a:br>
              <a:rPr lang="en-US" sz="3000" smtClean="0"/>
            </a:br>
            <a:r>
              <a:rPr lang="en-US" sz="3000" b="1" smtClean="0"/>
              <a:t>Display 5.1  </a:t>
            </a:r>
            <a:r>
              <a:rPr lang="en-US" sz="3000" smtClean="0"/>
              <a:t>Program Using an Array (1 of 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884286B6-8AA3-42C3-95A4-22ECAA9988BA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smtClean="0"/>
              <a:t>Array Program Example: </a:t>
            </a:r>
            <a:br>
              <a:rPr lang="en-US" sz="3000" smtClean="0"/>
            </a:br>
            <a:r>
              <a:rPr lang="en-US" sz="3000" b="1" smtClean="0"/>
              <a:t>Display 5.1  </a:t>
            </a:r>
            <a:r>
              <a:rPr lang="en-US" sz="3000" smtClean="0"/>
              <a:t>Program Using an Array (2 of 2)</a:t>
            </a:r>
          </a:p>
        </p:txBody>
      </p:sp>
      <p:pic>
        <p:nvPicPr>
          <p:cNvPr id="20483" name="Picture 4" descr="C:\WINDOWS\Desktop\Oh_type\sacitch_C++_ppt\gif\savitchc05d01_2of2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0050"/>
            <a:ext cx="7239000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18003A9C-B241-4056-9B80-D515E43662EE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for-loops with Arrays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Natural counting loop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Naturally works well "counting through" elements</a:t>
            </a:r>
            <a:br>
              <a:rPr lang="en-US" sz="2400" dirty="0" smtClean="0"/>
            </a:br>
            <a:r>
              <a:rPr lang="en-US" sz="2400" dirty="0" smtClean="0"/>
              <a:t>of an array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Example:</a:t>
            </a:r>
            <a:br>
              <a:rPr lang="en-US" sz="2800" dirty="0" smtClean="0"/>
            </a:br>
            <a:r>
              <a:rPr lang="en-US" sz="2800" dirty="0" smtClean="0"/>
              <a:t>for (</a:t>
            </a:r>
            <a:r>
              <a:rPr lang="en-US" sz="2800" dirty="0" err="1" smtClean="0"/>
              <a:t>idx</a:t>
            </a:r>
            <a:r>
              <a:rPr lang="en-US" sz="2800" dirty="0" smtClean="0"/>
              <a:t> = 0; </a:t>
            </a:r>
            <a:r>
              <a:rPr lang="en-US" sz="2800" dirty="0" err="1" smtClean="0"/>
              <a:t>idx</a:t>
            </a:r>
            <a:r>
              <a:rPr lang="en-US" sz="2800" dirty="0" smtClean="0"/>
              <a:t>&lt;5; </a:t>
            </a:r>
            <a:r>
              <a:rPr lang="en-US" sz="2800" dirty="0" err="1" smtClean="0"/>
              <a:t>idx</a:t>
            </a:r>
            <a:r>
              <a:rPr lang="en-US" sz="2800" dirty="0" smtClean="0"/>
              <a:t>++)</a:t>
            </a:r>
            <a:br>
              <a:rPr lang="en-US" sz="2800" dirty="0" smtClean="0"/>
            </a:br>
            <a:r>
              <a:rPr lang="en-US" sz="2800" dirty="0" smtClean="0"/>
              <a:t>{</a:t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en-US" sz="2800" dirty="0" err="1" smtClean="0"/>
              <a:t>cout</a:t>
            </a:r>
            <a:r>
              <a:rPr lang="en-US" sz="2800" dirty="0" smtClean="0"/>
              <a:t> &lt;&lt; score[</a:t>
            </a:r>
            <a:r>
              <a:rPr lang="en-US" sz="2800" dirty="0" err="1" smtClean="0"/>
              <a:t>idx</a:t>
            </a:r>
            <a:r>
              <a:rPr lang="en-US" sz="2800" dirty="0" smtClean="0"/>
              <a:t>] &lt;&lt; "off by "</a:t>
            </a:r>
            <a:br>
              <a:rPr lang="en-US" sz="2800" dirty="0" smtClean="0"/>
            </a:br>
            <a:r>
              <a:rPr lang="en-US" sz="2800" dirty="0" smtClean="0"/>
              <a:t>		&lt;&lt; max – score[</a:t>
            </a:r>
            <a:r>
              <a:rPr lang="en-US" sz="2800" dirty="0" err="1" smtClean="0"/>
              <a:t>idx</a:t>
            </a:r>
            <a:r>
              <a:rPr lang="en-US" sz="2800" dirty="0" smtClean="0"/>
              <a:t>] &lt;&lt; </a:t>
            </a:r>
            <a:r>
              <a:rPr lang="en-US" sz="2800" dirty="0" err="1" smtClean="0"/>
              <a:t>endl</a:t>
            </a:r>
            <a:r>
              <a:rPr lang="en-US" sz="2800" dirty="0" smtClean="0"/>
              <a:t>;</a:t>
            </a:r>
            <a:br>
              <a:rPr lang="en-US" sz="2800" dirty="0" smtClean="0"/>
            </a:br>
            <a:r>
              <a:rPr lang="en-US" sz="2800" dirty="0" smtClean="0"/>
              <a:t>}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Loop control variable (</a:t>
            </a:r>
            <a:r>
              <a:rPr lang="en-US" sz="2400" dirty="0" err="1" smtClean="0"/>
              <a:t>idx</a:t>
            </a:r>
            <a:r>
              <a:rPr lang="en-US" sz="2400" dirty="0" smtClean="0"/>
              <a:t>) counts from 0 –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2CD19A7B-0592-42FD-9C8F-BF943A64BBF7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1433</Words>
  <Application>Microsoft Office PowerPoint</Application>
  <PresentationFormat>On-screen Show (4:3)</PresentationFormat>
  <Paragraphs>395</Paragraphs>
  <Slides>50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Courier New</vt:lpstr>
      <vt:lpstr>Frutiger</vt:lpstr>
      <vt:lpstr>Times New Roman</vt:lpstr>
      <vt:lpstr>Wingdings</vt:lpstr>
      <vt:lpstr>Office Theme</vt:lpstr>
      <vt:lpstr>Chapter 5</vt:lpstr>
      <vt:lpstr>Learning Objectives</vt:lpstr>
      <vt:lpstr>Introduction to Arrays</vt:lpstr>
      <vt:lpstr>Declaring Arrays</vt:lpstr>
      <vt:lpstr>Accessing Arrays</vt:lpstr>
      <vt:lpstr>Array Usage</vt:lpstr>
      <vt:lpstr>Array Program Example:  Display 5.1  Program Using an Array (1 of 2)</vt:lpstr>
      <vt:lpstr>Array Program Example:  Display 5.1  Program Using an Array (2 of 2)</vt:lpstr>
      <vt:lpstr>for-loops with Arrays</vt:lpstr>
      <vt:lpstr>Major Array Pitfall</vt:lpstr>
      <vt:lpstr>Major Array Pitfall Example</vt:lpstr>
      <vt:lpstr>Defined Constant as Array Size</vt:lpstr>
      <vt:lpstr>Uses of Defined Constant</vt:lpstr>
      <vt:lpstr>Ranged-Based For Loop</vt:lpstr>
      <vt:lpstr>Arrays in Memory</vt:lpstr>
      <vt:lpstr>An Array in Memory</vt:lpstr>
      <vt:lpstr>Initializing Arrays</vt:lpstr>
      <vt:lpstr>Auto-Initializing Arrays</vt:lpstr>
      <vt:lpstr>Arrays in Functions</vt:lpstr>
      <vt:lpstr>Indexed Variables as Arguments</vt:lpstr>
      <vt:lpstr>Subtlety of Indexing</vt:lpstr>
      <vt:lpstr>Entire Arrays as Arguments</vt:lpstr>
      <vt:lpstr>Entire Array as Argument Example:  Display 5.3  Function with an Array Parameter</vt:lpstr>
      <vt:lpstr>Entire Array as Argument Example</vt:lpstr>
      <vt:lpstr>Array as Argument: How?</vt:lpstr>
      <vt:lpstr>Array Parameters</vt:lpstr>
      <vt:lpstr>The const Parameter Modifier</vt:lpstr>
      <vt:lpstr>Functions that Return an Array</vt:lpstr>
      <vt:lpstr>Programming with Arrays</vt:lpstr>
      <vt:lpstr>Partially-filled Arrays</vt:lpstr>
      <vt:lpstr>Partially-filled Arrays Example:  Display 5.5  Partially Filled Array (1 of 5)</vt:lpstr>
      <vt:lpstr>Partially-filled Arrays Example:  Display 5.5  Partially Filled Array (2 of 5)</vt:lpstr>
      <vt:lpstr>Partially-filled Arrays Example:  Display 5.5  Partially Filled Array (3 of 5)</vt:lpstr>
      <vt:lpstr>Partially-filled Arrays Example:  Display 5.5  Partially Filled Array (4 of 5)</vt:lpstr>
      <vt:lpstr>Partially-filled Arrays Example:  Display 5.5  Partially Filled Array (5 of 5)</vt:lpstr>
      <vt:lpstr>Global Constants vs. Parameters</vt:lpstr>
      <vt:lpstr>Searching an Array</vt:lpstr>
      <vt:lpstr>Display 5.6   Searching an Array (1 of 4)</vt:lpstr>
      <vt:lpstr>Display 5.6   Searching an Array (2 of 4)</vt:lpstr>
      <vt:lpstr>Display 5.6   Searching an Array (3 of 4)</vt:lpstr>
      <vt:lpstr>Display 5.6   Searching an Array (4 of 4)</vt:lpstr>
      <vt:lpstr>Sorting an Array:  Display 5.7  Selection Short</vt:lpstr>
      <vt:lpstr>Sorting an Array Example:  Display 5.8  Sorting an Array (1 of 4)</vt:lpstr>
      <vt:lpstr>Sorting an Array Example:  Display 5.8  Sorting an Array (2 of 4)</vt:lpstr>
      <vt:lpstr>Sorting an Array Example:  Display 5.8  Sorting an Array (3 of 4)</vt:lpstr>
      <vt:lpstr>Sorting an Array Example:  Display 5.8  Sorting an Array (4 of 4)</vt:lpstr>
      <vt:lpstr>Multidimensional Arrays</vt:lpstr>
      <vt:lpstr>Multidimensional Array Parameters</vt:lpstr>
      <vt:lpstr>Summary 1</vt:lpstr>
      <vt:lpstr>Summary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Kenrick</dc:creator>
  <cp:lastModifiedBy>Kenrick Mock</cp:lastModifiedBy>
  <cp:revision>18</cp:revision>
  <dcterms:created xsi:type="dcterms:W3CDTF">2006-08-16T00:00:00Z</dcterms:created>
  <dcterms:modified xsi:type="dcterms:W3CDTF">2015-04-01T09:02:05Z</dcterms:modified>
</cp:coreProperties>
</file>