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tags/tag6.xml" ContentType="application/vnd.openxmlformats-officedocument.presentationml.tags+xml"/>
  <Override PartName="/ppt/notesSlides/notesSlide40.xml" ContentType="application/vnd.openxmlformats-officedocument.presentationml.notesSlide+xml"/>
  <Override PartName="/ppt/tags/tag7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315E00-FB24-4E88-8503-D1B3F9833012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7FAFAC-5236-4458-A5EA-CC387E6F6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2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406E01-08D9-49B3-9D73-55A84690C27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4333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A4681A-E948-4BEF-A25E-446471369C8A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97085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79764C-932E-43E5-9A93-DADDA2550B5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149094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30CB50-1E25-4512-901C-C14B8EBEC22D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360403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2C102B-BD38-48B8-A9BA-3929B587D6AE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382995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794BAA-4099-4B0E-B7E4-934A9BB998AB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882596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58E370-436E-4EA4-A216-A9611381D9AB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555979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E09192-F83A-4A67-8139-49CDEC501692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505052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00DC6C-00BE-46E3-8B91-DA88FD6B4F2C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032464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ED275F-8B62-4182-B24F-CE7D51AC47D4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058194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5EF55C-7801-4BCE-AAA8-FBA9992F0222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193417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FA3F41-3B11-4FBB-84A3-F7E2BE563467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389656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618470-9922-4A14-8C74-D627701D7199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0749723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C22C3A-64AA-47DA-A383-5F4F82F8327E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042951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5D3F21-C0C8-4D6D-930B-826A133AC05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0927038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7F5B64-30B4-4890-833B-2522D0B6D39E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8376459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BCF2AB-3084-4FE9-B205-4DB427F63290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5663823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F40C44-FCEE-4E75-AA8F-985A173D07F3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096870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A368E5-6456-4337-B573-4315420F338B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1134114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0F24E0-ECAF-49CC-8633-AB188E828214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8795287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DCF081-FC82-48C8-9D6D-F8CE0A3F5D0D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76821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107673-AA15-4586-8F99-B5F03C95ACE0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080775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70C274-DA1D-448F-9A8D-6F58580096BD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391119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9BBACE-90BE-4F38-BD70-BC3C9E8A82C5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2734802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488C15-DE74-410E-BA5F-9839ABDF7CB0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0045132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FF7D88-7AC3-448B-B422-18F4ECB0E100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9100925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549239-C396-4D3A-BB6D-2F06C47484FC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9928288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C0E1AA-0CB8-47AB-B194-FAFF347A6D06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0922035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6718BF-999A-4ADF-AD06-271BB7135DB1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2734084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6AFB44-810B-4067-8E77-51F55E0EAC75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6958513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3B4B89-9F31-4667-ADDB-37E17B22E378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1514269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B316AD-E413-4CCA-ACDF-7597B3FD78FE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4203573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FC801A-8745-40E8-84DA-04A78DBCE9E9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817806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FDE362-68C3-4E96-BE8E-E81CA296493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5644587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A53D7F-E449-4799-9666-B330C91AB39C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3206274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D29BB7-5A92-42E3-9061-F6653E57A9A5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2372230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D990CA-4A63-4313-B7FC-D782C3CAE570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5108544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B1A8CC-6C11-4EAE-BA03-48ADC7E5AD0E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8724001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D81527-2C3B-4620-B8A4-72E7EC228732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2444238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49A1D0-AB5D-4768-8E98-FE4AF45E5721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9411554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CDAFC4-DE5D-467C-8479-4AC6806621C4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530075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1EB132-43BA-42C9-A782-A32E944EF594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422898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4B1357-3287-4716-9CAD-48E42CFCC543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187185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F07A86-C958-49C0-874D-3E8E148D12A7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283358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33D4D4-9070-45A6-B615-34EAD0C129FE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833571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4008DC-7A24-4426-BB8F-F02B7924EF0B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292425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8F677-3DFC-4D76-B6E1-29C22284F99E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29A594E5-166C-4C8D-A481-5A7920BB2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382D3-1E60-45D9-8EA3-AB9C31ACB8C6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626980BC-D9E0-4BB1-A0AE-1BB5F1802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6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9A666-B948-40BA-AD12-AA5C4947F45F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E35F0D2C-96DA-4F87-B75D-4DF8CD0ED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4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4876800" y="632460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D41FD-7DA9-4A0E-9EE4-95548879A6E1}" type="datetime1">
              <a:rPr lang="en-US"/>
              <a:pPr>
                <a:defRPr/>
              </a:pPr>
              <a:t>4/1/2015</a:t>
            </a:fld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E0D857CF-5781-4013-BE98-6D0D0C477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7200" y="6340475"/>
            <a:ext cx="4343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236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A6073-9143-4A77-8F16-FB7980BEE7B5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BC6C4F1C-5DE8-47F8-B15A-DF3CA9BF8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6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7D02D-FC41-417F-848A-051664FB34D8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7168B7D9-A1AB-4CDC-BDDA-E63484A0D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2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95DE9-A62F-47B0-9BD9-B9C8F84ECAE8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280AFDCF-FF34-41A8-A26E-FB9264793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9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BFF83-35AC-4520-BA2F-64463CF06A81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40AD38F3-AA97-445C-87CF-C8557FBBB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1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BEDA0-9F8C-4006-8BFF-694775C0CEF4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CFCE8022-8135-4903-B2F9-75D504326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9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3B958-DFA6-4A82-8222-2627B0F7BAF5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4A00D14A-C958-4459-820D-831B21474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3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98C78-845F-41BD-8370-6CD32C9D4247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24432AF7-C596-47BF-A742-53679C66F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5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8200" y="63404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590533-FED1-4491-8CD1-E4B011AEF56B}" type="datetime1">
              <a:rPr lang="en-US"/>
              <a:pPr>
                <a:defRPr/>
              </a:pPr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BDE84458-DE60-4855-9D7D-699FC7523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638800" y="457200"/>
            <a:ext cx="3276600" cy="1470025"/>
          </a:xfrm>
        </p:spPr>
        <p:txBody>
          <a:bodyPr/>
          <a:lstStyle/>
          <a:p>
            <a:pPr eaLnBrk="1" hangingPunct="1"/>
            <a:r>
              <a:rPr lang="en-US" smtClean="0"/>
              <a:t>Chapter 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905000"/>
            <a:ext cx="3352800" cy="1752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Operator Overloading, Friends, </a:t>
            </a:r>
            <a:br>
              <a:rPr lang="en-US" dirty="0" smtClean="0"/>
            </a:br>
            <a:r>
              <a:rPr lang="en-US" dirty="0" smtClean="0"/>
              <a:t>and References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46824" y="6417318"/>
            <a:ext cx="2057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Calibri" pitchFamily="34" charset="0"/>
              </a:rPr>
              <a:t>Copyright © </a:t>
            </a:r>
            <a:r>
              <a:rPr lang="en-US" sz="1100" dirty="0" smtClean="0">
                <a:latin typeface="Calibri" pitchFamily="34" charset="0"/>
              </a:rPr>
              <a:t>2016 Pearson, Inc. All </a:t>
            </a:r>
            <a:r>
              <a:rPr lang="en-US" sz="1100" dirty="0">
                <a:latin typeface="Calibri" pitchFamily="34" charset="0"/>
              </a:rPr>
              <a:t>rights </a:t>
            </a:r>
            <a:r>
              <a:rPr lang="en-US" sz="1100" dirty="0" smtClean="0">
                <a:latin typeface="Calibri" pitchFamily="34" charset="0"/>
              </a:rPr>
              <a:t>reserved.</a:t>
            </a:r>
            <a:endParaRPr lang="en-CA" sz="1100" dirty="0"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4" y="-10470"/>
            <a:ext cx="5562600" cy="68789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224" y="6485142"/>
            <a:ext cx="1180952" cy="2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Constructors Returning Objects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888" y="1600200"/>
            <a:ext cx="7815262" cy="4591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Constructor a "void" function?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We "think" that way, but no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 "special" function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With special properties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CAN return a value!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 smtClean="0"/>
              <a:t>Recall return statement in "+" overload</a:t>
            </a:r>
            <a:br>
              <a:rPr lang="en-US" sz="2800" smtClean="0"/>
            </a:br>
            <a:r>
              <a:rPr lang="en-US" sz="2800" smtClean="0"/>
              <a:t>for Money type: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return Money(finalDollars, finalCents);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Returns an "invocation" of Money class!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So constructor actually "returns" an object!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Called an "anonymous object"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D69BBACF-B987-42EF-9115-14CBDF580EBC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Returning by const Value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Consider "+" operator overload again:</a:t>
            </a:r>
            <a:br>
              <a:rPr lang="en-US" smtClean="0"/>
            </a:br>
            <a:r>
              <a:rPr lang="en-US" sz="2400" smtClean="0"/>
              <a:t>const Money operator +(const Money&amp; amount1,</a:t>
            </a:r>
            <a:br>
              <a:rPr lang="en-US" sz="2400" smtClean="0"/>
            </a:br>
            <a:r>
              <a:rPr lang="en-US" sz="2400" smtClean="0"/>
              <a:t>			        	   const Money&amp; amount2);</a:t>
            </a:r>
          </a:p>
          <a:p>
            <a:pPr lvl="1" eaLnBrk="1" hangingPunct="1"/>
            <a:r>
              <a:rPr lang="en-US" smtClean="0"/>
              <a:t>Returns a "constant object"?</a:t>
            </a:r>
          </a:p>
          <a:p>
            <a:pPr lvl="1" eaLnBrk="1" hangingPunct="1"/>
            <a:r>
              <a:rPr lang="en-US" smtClean="0"/>
              <a:t>Why?</a:t>
            </a:r>
          </a:p>
          <a:p>
            <a:pPr eaLnBrk="1" hangingPunct="1"/>
            <a:r>
              <a:rPr lang="en-US" smtClean="0"/>
              <a:t>Consider impact of returning "non-const"</a:t>
            </a:r>
            <a:br>
              <a:rPr lang="en-US" smtClean="0"/>
            </a:br>
            <a:r>
              <a:rPr lang="en-US" smtClean="0"/>
              <a:t>object to see…</a:t>
            </a:r>
            <a:r>
              <a:rPr lang="en-US" smtClean="0">
                <a:sym typeface="Wingdings" pitchFamily="2" charset="2"/>
              </a:rPr>
              <a:t>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FA8E2903-DE45-4566-BB9F-55D548144923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Returning by non-const Value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Consider "no const" in declaration:</a:t>
            </a:r>
            <a:br>
              <a:rPr lang="en-US" sz="2800" smtClean="0"/>
            </a:br>
            <a:r>
              <a:rPr lang="en-US" sz="2800" smtClean="0"/>
              <a:t>Money operator +(	const Money&amp; amount1,</a:t>
            </a:r>
            <a:br>
              <a:rPr lang="en-US" sz="2800" smtClean="0"/>
            </a:br>
            <a:r>
              <a:rPr lang="en-US" sz="2800" smtClean="0"/>
              <a:t>		  	    	const Money&amp; amount2);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Consider expression that calls:</a:t>
            </a:r>
            <a:br>
              <a:rPr lang="en-US" sz="2800" smtClean="0"/>
            </a:br>
            <a:r>
              <a:rPr lang="en-US" sz="2800" smtClean="0"/>
              <a:t>m1 + m2</a:t>
            </a:r>
          </a:p>
          <a:p>
            <a:pPr lvl="1" eaLnBrk="1" hangingPunct="1"/>
            <a:r>
              <a:rPr lang="en-US" sz="2400" smtClean="0"/>
              <a:t>Where m1 &amp; m2 are Money objects</a:t>
            </a:r>
          </a:p>
          <a:p>
            <a:pPr lvl="1" eaLnBrk="1" hangingPunct="1"/>
            <a:r>
              <a:rPr lang="en-US" sz="2400" smtClean="0"/>
              <a:t>Object returned is Money object</a:t>
            </a:r>
          </a:p>
          <a:p>
            <a:pPr lvl="1" eaLnBrk="1" hangingPunct="1"/>
            <a:r>
              <a:rPr lang="en-US" sz="2400" smtClean="0"/>
              <a:t>We can "do things" with objects!</a:t>
            </a:r>
          </a:p>
          <a:p>
            <a:pPr lvl="2" eaLnBrk="1" hangingPunct="1"/>
            <a:r>
              <a:rPr lang="en-US" sz="2000" smtClean="0"/>
              <a:t>Like call member functions…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B22437EC-71B7-4A6B-98E6-A22B23286DE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to do with Non-const Object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Can call member functions:</a:t>
            </a:r>
          </a:p>
          <a:p>
            <a:pPr lvl="1" eaLnBrk="1" hangingPunct="1"/>
            <a:r>
              <a:rPr lang="en-US" sz="2400" smtClean="0"/>
              <a:t>We could invoke member functions on</a:t>
            </a:r>
            <a:br>
              <a:rPr lang="en-US" sz="2400" smtClean="0"/>
            </a:br>
            <a:r>
              <a:rPr lang="en-US" sz="2400" smtClean="0"/>
              <a:t>object returned by expression m1+m2:</a:t>
            </a:r>
          </a:p>
          <a:p>
            <a:pPr lvl="2" eaLnBrk="1" hangingPunct="1"/>
            <a:r>
              <a:rPr lang="en-US" sz="2000" smtClean="0"/>
              <a:t>(m1+m2).output();  //Legal, right?</a:t>
            </a:r>
          </a:p>
          <a:p>
            <a:pPr lvl="3" eaLnBrk="1" hangingPunct="1"/>
            <a:r>
              <a:rPr lang="en-US" sz="1800" smtClean="0"/>
              <a:t>Not a problem: doesn’t change anything</a:t>
            </a:r>
          </a:p>
          <a:p>
            <a:pPr lvl="2" eaLnBrk="1" hangingPunct="1"/>
            <a:r>
              <a:rPr lang="en-US" sz="2000" smtClean="0"/>
              <a:t>(m1+m2).input();	  //Legal!</a:t>
            </a:r>
          </a:p>
          <a:p>
            <a:pPr lvl="3" eaLnBrk="1" hangingPunct="1"/>
            <a:r>
              <a:rPr lang="en-US" sz="1800" smtClean="0"/>
              <a:t>PROBLEM!	  //Legal, but MODIFIES!</a:t>
            </a:r>
          </a:p>
          <a:p>
            <a:pPr lvl="2" eaLnBrk="1" hangingPunct="1"/>
            <a:r>
              <a:rPr lang="en-US" sz="2000" smtClean="0"/>
              <a:t>Allows modification of "anonymous" object!</a:t>
            </a:r>
          </a:p>
          <a:p>
            <a:pPr lvl="2" eaLnBrk="1" hangingPunct="1"/>
            <a:r>
              <a:rPr lang="en-US" sz="2000" smtClean="0"/>
              <a:t>Can’t allow that here!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So we define the return object as const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5610A934-C1F4-4537-9FCE-5A065269DC67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Overloading Unary Operators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C++ has unary operators:</a:t>
            </a:r>
          </a:p>
          <a:p>
            <a:pPr lvl="1" eaLnBrk="1" hangingPunct="1"/>
            <a:r>
              <a:rPr lang="en-US" smtClean="0"/>
              <a:t>Defined as taking one operand</a:t>
            </a:r>
          </a:p>
          <a:p>
            <a:pPr lvl="1" eaLnBrk="1" hangingPunct="1"/>
            <a:r>
              <a:rPr lang="en-US" smtClean="0"/>
              <a:t>e.g., - (negation)</a:t>
            </a:r>
          </a:p>
          <a:p>
            <a:pPr lvl="2" eaLnBrk="1" hangingPunct="1"/>
            <a:r>
              <a:rPr lang="en-US" smtClean="0"/>
              <a:t>x = -y;	 // Sets x equal to negative of y</a:t>
            </a:r>
          </a:p>
          <a:p>
            <a:pPr lvl="1" eaLnBrk="1" hangingPunct="1"/>
            <a:r>
              <a:rPr lang="en-US" smtClean="0"/>
              <a:t>Other unary operators:</a:t>
            </a:r>
          </a:p>
          <a:p>
            <a:pPr lvl="2" eaLnBrk="1" hangingPunct="1"/>
            <a:r>
              <a:rPr lang="en-US" smtClean="0"/>
              <a:t>++, --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Unary operators can also be overloaded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1192DF2-E95F-4999-97D9-A3D7D0E05324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Overload "-" for Money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Overloaded "-" function declaration</a:t>
            </a:r>
          </a:p>
          <a:p>
            <a:pPr lvl="1" eaLnBrk="1" hangingPunct="1"/>
            <a:r>
              <a:rPr lang="en-US" sz="2400" smtClean="0"/>
              <a:t>Placed outside class definition:</a:t>
            </a:r>
            <a:br>
              <a:rPr lang="en-US" sz="2400" smtClean="0"/>
            </a:br>
            <a:r>
              <a:rPr lang="en-US" sz="2400" smtClean="0"/>
              <a:t>const Money operator –(const Money&amp; amount);</a:t>
            </a:r>
          </a:p>
          <a:p>
            <a:pPr lvl="1" eaLnBrk="1" hangingPunct="1"/>
            <a:r>
              <a:rPr lang="en-US" sz="2400" smtClean="0"/>
              <a:t>Notice: only one argument</a:t>
            </a:r>
          </a:p>
          <a:p>
            <a:pPr lvl="2" eaLnBrk="1" hangingPunct="1"/>
            <a:r>
              <a:rPr lang="en-US" sz="2000" smtClean="0"/>
              <a:t>Since only 1 operand (unary)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"-" operator is overloaded twice!</a:t>
            </a:r>
          </a:p>
          <a:p>
            <a:pPr lvl="1" eaLnBrk="1" hangingPunct="1"/>
            <a:r>
              <a:rPr lang="en-US" sz="2400" smtClean="0"/>
              <a:t>For two operands/arguments (binary)</a:t>
            </a:r>
          </a:p>
          <a:p>
            <a:pPr lvl="1" eaLnBrk="1" hangingPunct="1"/>
            <a:r>
              <a:rPr lang="en-US" sz="2400" smtClean="0"/>
              <a:t>For one operand/argument (unary)</a:t>
            </a:r>
          </a:p>
          <a:p>
            <a:pPr lvl="1" eaLnBrk="1" hangingPunct="1"/>
            <a:r>
              <a:rPr lang="en-US" sz="2400" smtClean="0"/>
              <a:t>Definitions must exist for both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B6535CBD-6BFD-4F60-A9CE-EDEE39DD5F9D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Overloaded "-" Definition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Overloaded "-" function definition:</a:t>
            </a:r>
            <a:br>
              <a:rPr lang="en-US" sz="2800" smtClean="0"/>
            </a:br>
            <a:r>
              <a:rPr lang="en-US" sz="2400" smtClean="0"/>
              <a:t>const Money operator –(const Money&amp; amount)</a:t>
            </a:r>
            <a:br>
              <a:rPr lang="en-US" sz="2400" smtClean="0"/>
            </a:br>
            <a:r>
              <a:rPr lang="en-US" sz="2400" smtClean="0"/>
              <a:t>{</a:t>
            </a:r>
            <a:br>
              <a:rPr lang="en-US" sz="2400" smtClean="0"/>
            </a:br>
            <a:r>
              <a:rPr lang="en-US" sz="2400" smtClean="0"/>
              <a:t>	return Money(-amount.getDollars(), </a:t>
            </a:r>
            <a:br>
              <a:rPr lang="en-US" sz="2400" smtClean="0"/>
            </a:br>
            <a:r>
              <a:rPr lang="en-US" sz="2400" smtClean="0"/>
              <a:t>			-amount.getCents());</a:t>
            </a:r>
            <a:br>
              <a:rPr lang="en-US" sz="2400" smtClean="0"/>
            </a:br>
            <a:r>
              <a:rPr lang="en-US" sz="2400" smtClean="0"/>
              <a:t>}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Applies "-" unary operator to built-in type</a:t>
            </a:r>
          </a:p>
          <a:p>
            <a:pPr lvl="1" eaLnBrk="1" hangingPunct="1"/>
            <a:r>
              <a:rPr lang="en-US" sz="2400" smtClean="0"/>
              <a:t>Operation is "known" for built-in types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Returns anonymous object again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C2581D82-4FC2-4716-89B8-6F56E7C2B59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Overloaded "-" Usage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Consider:</a:t>
            </a:r>
            <a:br>
              <a:rPr lang="en-US" sz="2800" smtClean="0"/>
            </a:br>
            <a:r>
              <a:rPr lang="en-US" sz="2800" smtClean="0"/>
              <a:t>Money 	amount1(10),</a:t>
            </a:r>
            <a:br>
              <a:rPr lang="en-US" sz="2800" smtClean="0"/>
            </a:br>
            <a:r>
              <a:rPr lang="en-US" sz="2800" smtClean="0"/>
              <a:t>		amount2(6),</a:t>
            </a:r>
            <a:br>
              <a:rPr lang="en-US" sz="2800" smtClean="0"/>
            </a:br>
            <a:r>
              <a:rPr lang="en-US" sz="2800" smtClean="0"/>
              <a:t>		amount3;</a:t>
            </a:r>
            <a:br>
              <a:rPr lang="en-US" sz="2800" smtClean="0"/>
            </a:br>
            <a:r>
              <a:rPr lang="en-US" sz="2800" smtClean="0"/>
              <a:t>amount3 = amount1 – amount2;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Calls binary "-" overload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sz="2800" smtClean="0"/>
              <a:t> 	amount3.output();	//Displays $4.00</a:t>
            </a:r>
            <a:br>
              <a:rPr lang="en-US" sz="2800" smtClean="0"/>
            </a:br>
            <a:r>
              <a:rPr lang="en-US" sz="2800" smtClean="0"/>
              <a:t>amount3 = -amount1;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Calls unary "-" overload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sz="2800" smtClean="0"/>
              <a:t>	amount3.output()	//Displays -$10.00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D6BA87E9-4CB7-4184-A923-8D3425089F3E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Overloading as Member Functions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Previous examples: standalone functions</a:t>
            </a:r>
          </a:p>
          <a:p>
            <a:pPr lvl="1" eaLnBrk="1" hangingPunct="1"/>
            <a:r>
              <a:rPr lang="en-US" sz="2400" smtClean="0"/>
              <a:t>Defined outside a class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Can overload as "member operator"</a:t>
            </a:r>
          </a:p>
          <a:p>
            <a:pPr lvl="1" eaLnBrk="1" hangingPunct="1"/>
            <a:r>
              <a:rPr lang="en-US" sz="2400" smtClean="0"/>
              <a:t>Considered "member function" like others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When operator is member function:</a:t>
            </a:r>
          </a:p>
          <a:p>
            <a:pPr lvl="1" eaLnBrk="1" hangingPunct="1"/>
            <a:r>
              <a:rPr lang="en-US" sz="2400" smtClean="0"/>
              <a:t>Only ONE parameter, not two!</a:t>
            </a:r>
          </a:p>
          <a:p>
            <a:pPr lvl="1" eaLnBrk="1" hangingPunct="1"/>
            <a:r>
              <a:rPr lang="en-US" sz="2400" smtClean="0"/>
              <a:t>Calling object serves as 1</a:t>
            </a:r>
            <a:r>
              <a:rPr lang="en-US" sz="2400" baseline="30000" smtClean="0"/>
              <a:t>st</a:t>
            </a:r>
            <a:r>
              <a:rPr lang="en-US" sz="2400" smtClean="0"/>
              <a:t> parameter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F7181F6C-9DFA-41A2-92A2-C6740557202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Member Operator in Action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Money  cost(1, 50), tax(0, 15), total;</a:t>
            </a:r>
            <a:br>
              <a:rPr lang="en-US" sz="2800" smtClean="0"/>
            </a:br>
            <a:r>
              <a:rPr lang="en-US" sz="2800" smtClean="0"/>
              <a:t>total = cost + tax;</a:t>
            </a:r>
          </a:p>
          <a:p>
            <a:pPr lvl="1" eaLnBrk="1" hangingPunct="1"/>
            <a:r>
              <a:rPr lang="en-US" sz="2400" smtClean="0"/>
              <a:t>If "+" overloaded as member operator:</a:t>
            </a:r>
          </a:p>
          <a:p>
            <a:pPr lvl="2" eaLnBrk="1" hangingPunct="1"/>
            <a:r>
              <a:rPr lang="en-US" sz="2000" smtClean="0"/>
              <a:t>Variable/object cost is calling object</a:t>
            </a:r>
          </a:p>
          <a:p>
            <a:pPr lvl="2" eaLnBrk="1" hangingPunct="1"/>
            <a:r>
              <a:rPr lang="en-US" sz="2000" smtClean="0"/>
              <a:t>Object tax is single argument</a:t>
            </a:r>
          </a:p>
          <a:p>
            <a:pPr lvl="1" eaLnBrk="1" hangingPunct="1"/>
            <a:r>
              <a:rPr lang="en-US" sz="2400" smtClean="0"/>
              <a:t>Think of as: total = cost.+(tax);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Declaration of "+" in class definition:</a:t>
            </a:r>
          </a:p>
          <a:p>
            <a:pPr lvl="1" eaLnBrk="1" hangingPunct="1"/>
            <a:r>
              <a:rPr lang="en-US" sz="2400" smtClean="0"/>
              <a:t>const Money operator +(const Money&amp; amount);</a:t>
            </a:r>
          </a:p>
          <a:p>
            <a:pPr lvl="1" eaLnBrk="1" hangingPunct="1"/>
            <a:r>
              <a:rPr lang="en-US" sz="2400" smtClean="0"/>
              <a:t>Notice only ONE argument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8D158314-C844-4413-872E-B5F3968D8CC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Objectives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Basic Operator Overloading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Unary operators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As member functions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dirty="0" smtClean="0"/>
              <a:t>Friends and Automatic Type Conversion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Friend functions, friend classes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Constructors for automatic type conversion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dirty="0" smtClean="0"/>
              <a:t>References and More Overloading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&lt;&lt; and &gt;&gt;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Operators: = , [], ++, --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E89C2C14-FA73-4525-A8E4-EF9E85EAFD0A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const Functions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When to make function const?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Constant functions not allowed to alter class</a:t>
            </a:r>
            <a:br>
              <a:rPr lang="en-US" sz="2400" smtClean="0"/>
            </a:br>
            <a:r>
              <a:rPr lang="en-US" sz="2400" smtClean="0"/>
              <a:t>member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Constant objects can ONLY call constant</a:t>
            </a:r>
            <a:br>
              <a:rPr lang="en-US" sz="2400" smtClean="0"/>
            </a:br>
            <a:r>
              <a:rPr lang="en-US" sz="2400" smtClean="0"/>
              <a:t>member functions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Good style dictates: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Any member function that will NOT modify data</a:t>
            </a:r>
            <a:br>
              <a:rPr lang="en-US" sz="2400" smtClean="0"/>
            </a:br>
            <a:r>
              <a:rPr lang="en-US" sz="2400" smtClean="0"/>
              <a:t>should be made const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Use keyword </a:t>
            </a:r>
            <a:r>
              <a:rPr lang="en-US" sz="2800" i="1" smtClean="0"/>
              <a:t>const</a:t>
            </a:r>
            <a:r>
              <a:rPr lang="en-US" sz="2800" smtClean="0"/>
              <a:t> after function</a:t>
            </a:r>
            <a:br>
              <a:rPr lang="en-US" sz="2800" smtClean="0"/>
            </a:br>
            <a:r>
              <a:rPr lang="en-US" sz="2800" smtClean="0"/>
              <a:t>declaration and heading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CB4511BC-2E0F-42EF-AEF0-FE20DBB134FA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Overloading Operators: </a:t>
            </a:r>
            <a:br>
              <a:rPr lang="en-US" sz="3600" smtClean="0"/>
            </a:br>
            <a:r>
              <a:rPr lang="en-US" sz="3600" smtClean="0"/>
              <a:t>Which Method?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Object-Oriented-Programming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Principles suggest member operators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Many agree, to maintain "spirit" of OOP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Member operators more efficient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No need to call accessor &amp; </a:t>
            </a:r>
            <a:br>
              <a:rPr lang="en-US" smtClean="0"/>
            </a:br>
            <a:r>
              <a:rPr lang="en-US" smtClean="0"/>
              <a:t>mutator functions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At least one significant disadvantage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(Later in chapter…)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DFAE3A7C-E4D6-43B1-9A17-F97995D0D528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Overloading Function Application ()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888" y="1600200"/>
            <a:ext cx="7815262" cy="4533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Function call operator, ( 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Must be overloaded as member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Allows use of class object like a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Can overload for all possible numbers </a:t>
            </a:r>
            <a:br>
              <a:rPr lang="en-US" smtClean="0"/>
            </a:br>
            <a:r>
              <a:rPr lang="en-US" smtClean="0"/>
              <a:t>of arguments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Example:</a:t>
            </a:r>
            <a:br>
              <a:rPr lang="en-US" smtClean="0"/>
            </a:br>
            <a:r>
              <a:rPr lang="en-US" sz="2800" smtClean="0"/>
              <a:t>Aclass anObject;</a:t>
            </a:r>
            <a:br>
              <a:rPr lang="en-US" sz="2800" smtClean="0"/>
            </a:br>
            <a:r>
              <a:rPr lang="en-US" sz="2800" smtClean="0"/>
              <a:t>anObject(42);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If ( ) overloaded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calls overload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A6E20189-7715-4D07-94CF-0F7AA4AB549F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Overloads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&amp;&amp;, ||, and comma operator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Predefined versions work for bool types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Recall: use "short-circuit evaluation"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When overloaded no longer uses </a:t>
            </a:r>
            <a:br>
              <a:rPr lang="en-US" smtClean="0"/>
            </a:br>
            <a:r>
              <a:rPr lang="en-US" smtClean="0"/>
              <a:t>short-circuit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Uses "complete evaluation" instead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Contrary to expectations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Generally should not overload </a:t>
            </a:r>
            <a:br>
              <a:rPr lang="en-US" smtClean="0"/>
            </a:br>
            <a:r>
              <a:rPr lang="en-US" smtClean="0"/>
              <a:t>these operators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2F746F8F-C043-45CA-844B-C1AE3F4A45E8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Friend Functions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Nonmember functions</a:t>
            </a:r>
          </a:p>
          <a:p>
            <a:pPr lvl="1" eaLnBrk="1" hangingPunct="1"/>
            <a:r>
              <a:rPr lang="en-US" sz="2400" smtClean="0"/>
              <a:t>Recall: operator overloads as nonmembers</a:t>
            </a:r>
          </a:p>
          <a:p>
            <a:pPr lvl="2" eaLnBrk="1" hangingPunct="1"/>
            <a:r>
              <a:rPr lang="en-US" sz="2000" smtClean="0"/>
              <a:t>They access data through accessor and mutator</a:t>
            </a:r>
            <a:br>
              <a:rPr lang="en-US" sz="2000" smtClean="0"/>
            </a:br>
            <a:r>
              <a:rPr lang="en-US" sz="2000" smtClean="0"/>
              <a:t>functions</a:t>
            </a:r>
          </a:p>
          <a:p>
            <a:pPr lvl="2" eaLnBrk="1" hangingPunct="1"/>
            <a:r>
              <a:rPr lang="en-US" sz="2000" smtClean="0"/>
              <a:t>Very inefficient (overhead of calls)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Friends can directly access private class data</a:t>
            </a:r>
          </a:p>
          <a:p>
            <a:pPr lvl="1" eaLnBrk="1" hangingPunct="1"/>
            <a:r>
              <a:rPr lang="en-US" sz="2400" smtClean="0"/>
              <a:t>No overhead, more efficient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So: best to make nonmember operator</a:t>
            </a:r>
            <a:br>
              <a:rPr lang="en-US" sz="2800" smtClean="0"/>
            </a:br>
            <a:r>
              <a:rPr lang="en-US" sz="2800" smtClean="0"/>
              <a:t>overloads friends!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81015701-37D1-466C-9088-30742843713E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Friend Functions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Friend function of a class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Not a member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Has direct access to private members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Just as member functions do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Use keyword </a:t>
            </a:r>
            <a:r>
              <a:rPr lang="en-US" i="1" smtClean="0"/>
              <a:t>friend</a:t>
            </a:r>
            <a:r>
              <a:rPr lang="en-US" smtClean="0"/>
              <a:t> in front of </a:t>
            </a:r>
            <a:br>
              <a:rPr lang="en-US" smtClean="0"/>
            </a:br>
            <a:r>
              <a:rPr lang="en-US" smtClean="0"/>
              <a:t>function declaration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Specified IN class definition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But they’re NOT member functions!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5430A771-1CB0-4064-A44B-E2DFCCA38879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Friend Function Uses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Operator Overloads  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mtClean="0"/>
              <a:t>Most common use of friends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mtClean="0"/>
              <a:t>Improves efficiency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mtClean="0"/>
              <a:t>Avoids need to call accessor/mutator</a:t>
            </a:r>
            <a:br>
              <a:rPr lang="en-US" smtClean="0"/>
            </a:br>
            <a:r>
              <a:rPr lang="en-US" smtClean="0"/>
              <a:t>member functions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mtClean="0"/>
              <a:t>Operator must have access anyway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Might as well give full access as friend</a:t>
            </a:r>
          </a:p>
          <a:p>
            <a:pPr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smtClean="0"/>
              <a:t>Friends can be any function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E54EA1F7-4E72-4B7D-A0FB-E9824EE44E7B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Friend Function Purity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Friends not pure?</a:t>
            </a:r>
          </a:p>
          <a:p>
            <a:pPr lvl="1" eaLnBrk="1" hangingPunct="1"/>
            <a:r>
              <a:rPr lang="en-US" sz="2400" smtClean="0"/>
              <a:t>"Spirit" of OOP dictates all operators and functions be member functions</a:t>
            </a:r>
          </a:p>
          <a:p>
            <a:pPr lvl="1" eaLnBrk="1" hangingPunct="1"/>
            <a:r>
              <a:rPr lang="en-US" sz="2400" smtClean="0"/>
              <a:t>Many believe friends violate basic OOP principles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Advantageous?</a:t>
            </a:r>
          </a:p>
          <a:p>
            <a:pPr lvl="1" eaLnBrk="1" hangingPunct="1"/>
            <a:r>
              <a:rPr lang="en-US" sz="2400" smtClean="0"/>
              <a:t>For operators: very!</a:t>
            </a:r>
          </a:p>
          <a:p>
            <a:pPr lvl="1" eaLnBrk="1" hangingPunct="1"/>
            <a:r>
              <a:rPr lang="en-US" sz="2400" smtClean="0"/>
              <a:t>Allows automatic type conversion</a:t>
            </a:r>
          </a:p>
          <a:p>
            <a:pPr lvl="1" eaLnBrk="1" hangingPunct="1"/>
            <a:r>
              <a:rPr lang="en-US" sz="2400" smtClean="0"/>
              <a:t>Still encapsulates: friend is in class definition</a:t>
            </a:r>
          </a:p>
          <a:p>
            <a:pPr lvl="1" eaLnBrk="1" hangingPunct="1"/>
            <a:r>
              <a:rPr lang="en-US" sz="2400" smtClean="0"/>
              <a:t>Improves efficiency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EA7547A0-0841-42F1-B421-1E84B4D3F90A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Friend Classes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Entire classes can be friends</a:t>
            </a:r>
          </a:p>
          <a:p>
            <a:pPr lvl="1" eaLnBrk="1" hangingPunct="1"/>
            <a:r>
              <a:rPr lang="en-US" sz="2400" smtClean="0"/>
              <a:t>Similar to function being friend to class</a:t>
            </a:r>
          </a:p>
          <a:p>
            <a:pPr lvl="1" eaLnBrk="1" hangingPunct="1"/>
            <a:r>
              <a:rPr lang="en-US" sz="2400" smtClean="0"/>
              <a:t>Example:</a:t>
            </a:r>
            <a:br>
              <a:rPr lang="en-US" sz="2400" smtClean="0"/>
            </a:br>
            <a:r>
              <a:rPr lang="en-US" sz="2400" smtClean="0"/>
              <a:t>class F is friend of class C</a:t>
            </a:r>
          </a:p>
          <a:p>
            <a:pPr lvl="2" eaLnBrk="1" hangingPunct="1"/>
            <a:r>
              <a:rPr lang="en-US" sz="2000" smtClean="0"/>
              <a:t>All class F member functions are friends of C</a:t>
            </a:r>
          </a:p>
          <a:p>
            <a:pPr lvl="2" eaLnBrk="1" hangingPunct="1"/>
            <a:r>
              <a:rPr lang="en-US" sz="2000" smtClean="0"/>
              <a:t>NOT reciprocated</a:t>
            </a:r>
          </a:p>
          <a:p>
            <a:pPr lvl="2" eaLnBrk="1" hangingPunct="1"/>
            <a:r>
              <a:rPr lang="en-US" sz="2000" smtClean="0"/>
              <a:t>Friendship granted, not taken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Syntax:  friend class F</a:t>
            </a:r>
          </a:p>
          <a:p>
            <a:pPr lvl="1" eaLnBrk="1" hangingPunct="1"/>
            <a:r>
              <a:rPr lang="en-US" sz="2400" smtClean="0"/>
              <a:t>Goes inside class definition of "authorizing" class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1046109B-2BAD-4ED8-8638-49ADA31BFF9B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Reference defined:</a:t>
            </a:r>
          </a:p>
          <a:p>
            <a:pPr lvl="1" eaLnBrk="1" hangingPunct="1"/>
            <a:r>
              <a:rPr lang="en-US" sz="2400" smtClean="0"/>
              <a:t>Name of a storage location</a:t>
            </a:r>
          </a:p>
          <a:p>
            <a:pPr lvl="1" eaLnBrk="1" hangingPunct="1"/>
            <a:r>
              <a:rPr lang="en-US" sz="2400" smtClean="0"/>
              <a:t>Similar to "pointer"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Example of stand alone reference:</a:t>
            </a:r>
          </a:p>
          <a:p>
            <a:pPr lvl="1" eaLnBrk="1" hangingPunct="1"/>
            <a:r>
              <a:rPr lang="en-US" sz="2400" smtClean="0"/>
              <a:t>int robert;</a:t>
            </a:r>
            <a:br>
              <a:rPr lang="en-US" sz="2400" smtClean="0"/>
            </a:br>
            <a:r>
              <a:rPr lang="en-US" sz="2400" smtClean="0"/>
              <a:t>int&amp; bob = robert;</a:t>
            </a:r>
          </a:p>
          <a:p>
            <a:pPr lvl="2" eaLnBrk="1" hangingPunct="1"/>
            <a:r>
              <a:rPr lang="en-US" sz="2000" i="1" smtClean="0"/>
              <a:t>bob</a:t>
            </a:r>
            <a:r>
              <a:rPr lang="en-US" sz="2000" smtClean="0"/>
              <a:t> is reference to storage location for </a:t>
            </a:r>
            <a:r>
              <a:rPr lang="en-US" sz="2000" i="1" smtClean="0"/>
              <a:t>robert</a:t>
            </a:r>
            <a:endParaRPr lang="en-US" sz="2000" smtClean="0"/>
          </a:p>
          <a:p>
            <a:pPr lvl="2" eaLnBrk="1" hangingPunct="1"/>
            <a:r>
              <a:rPr lang="en-US" sz="2000" smtClean="0"/>
              <a:t>Changes made to </a:t>
            </a:r>
            <a:r>
              <a:rPr lang="en-US" sz="2000" i="1" smtClean="0"/>
              <a:t>bob</a:t>
            </a:r>
            <a:r>
              <a:rPr lang="en-US" sz="2000" smtClean="0"/>
              <a:t> will affect </a:t>
            </a:r>
            <a:r>
              <a:rPr lang="en-US" sz="2000" i="1" smtClean="0"/>
              <a:t>robert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Confusing?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9E808F62-08A0-4A03-B05F-540637E2016C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Operator Overloading Introduction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Operators +, -, %, ==, 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Really just functions!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smtClean="0"/>
              <a:t>Simply "called" with different syntax:</a:t>
            </a:r>
            <a:br>
              <a:rPr lang="en-US" sz="2400" smtClean="0"/>
            </a:br>
            <a:r>
              <a:rPr lang="en-US" sz="2400" smtClean="0"/>
              <a:t>x + 7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"+" is binary operator with x &amp; 7 as operands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We "like" this notation as humans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smtClean="0"/>
              <a:t>Think of it as:</a:t>
            </a:r>
            <a:br>
              <a:rPr lang="en-US" sz="2400" smtClean="0"/>
            </a:br>
            <a:r>
              <a:rPr lang="en-US" sz="2400" smtClean="0"/>
              <a:t>+(x, 7)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"+" is the function name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x, 7 are the arguments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Function "+" returns "sum" of it’s arguments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1ECB6A8F-9129-48F4-9901-0B6BCDEEACA9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 Usage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Seemingly dangerous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Useful in several cases: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Call-by-reference</a:t>
            </a:r>
          </a:p>
          <a:p>
            <a:pPr lvl="1" eaLnBrk="1" hangingPunct="1"/>
            <a:r>
              <a:rPr lang="en-US" sz="2400" smtClean="0"/>
              <a:t>Often used to implement this mechanism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Returning a reference</a:t>
            </a:r>
          </a:p>
          <a:p>
            <a:pPr lvl="1" eaLnBrk="1" hangingPunct="1"/>
            <a:r>
              <a:rPr lang="en-US" sz="2400" smtClean="0"/>
              <a:t>Allows operator overload implementations to</a:t>
            </a:r>
            <a:br>
              <a:rPr lang="en-US" sz="2400" smtClean="0"/>
            </a:br>
            <a:r>
              <a:rPr lang="en-US" sz="2400" smtClean="0"/>
              <a:t>be written more naturally</a:t>
            </a:r>
          </a:p>
          <a:p>
            <a:pPr lvl="1" eaLnBrk="1" hangingPunct="1"/>
            <a:r>
              <a:rPr lang="en-US" sz="2400" smtClean="0"/>
              <a:t>Think of as returning an "alias" to a variable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BAF89507-2FE3-4834-9889-F1AD3AE5938C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Returning Reference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Syntax:</a:t>
            </a:r>
            <a:br>
              <a:rPr lang="en-US" smtClean="0"/>
            </a:br>
            <a:r>
              <a:rPr lang="en-US" sz="2800" smtClean="0"/>
              <a:t>double&amp; sampleFunction(double&amp; variable);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double&amp; and double are different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Must match in function declaration </a:t>
            </a:r>
            <a:br>
              <a:rPr lang="en-US" smtClean="0"/>
            </a:br>
            <a:r>
              <a:rPr lang="en-US" smtClean="0"/>
              <a:t>and heading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Returned item must "have" a reference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Like a variable of that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Cannot be expression like "x+5"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Has no place in memory to "refer to"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E5F592B9-ED81-42F5-96E0-F6CD1E780C70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Returning Reference in Definition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888" y="1600200"/>
            <a:ext cx="7815262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Example function definition:</a:t>
            </a:r>
            <a:br>
              <a:rPr lang="en-US" smtClean="0"/>
            </a:br>
            <a:r>
              <a:rPr lang="en-US" sz="2800" smtClean="0"/>
              <a:t>double&amp; sampleFunction(double&amp; variable)</a:t>
            </a:r>
            <a:br>
              <a:rPr lang="en-US" sz="2800" smtClean="0"/>
            </a:br>
            <a:r>
              <a:rPr lang="en-US" sz="2800" smtClean="0"/>
              <a:t>{</a:t>
            </a:r>
            <a:br>
              <a:rPr lang="en-US" sz="2800" smtClean="0"/>
            </a:br>
            <a:r>
              <a:rPr lang="en-US" sz="2800" smtClean="0"/>
              <a:t>	return variable;</a:t>
            </a:r>
            <a:br>
              <a:rPr lang="en-US" sz="2800" smtClean="0"/>
            </a:br>
            <a:r>
              <a:rPr lang="en-US" sz="2800" smtClean="0"/>
              <a:t>}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mtClean="0"/>
              <a:t>Trivial, useless example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mtClean="0"/>
              <a:t>Shows concept only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mtClean="0"/>
              <a:t>Major use: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Certain overloaded operators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DA9DD4BA-B743-478A-8608-F7073850D9FB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Overloading &gt;&gt; and &lt;&lt;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Enables input and output of our objects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Similar to other operator overloads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New subtleties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Improves readability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Like all operator overloads do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Enables:</a:t>
            </a:r>
            <a:br>
              <a:rPr lang="en-US" sz="2400" smtClean="0"/>
            </a:br>
            <a:r>
              <a:rPr lang="en-US" sz="2400" smtClean="0"/>
              <a:t>cout &lt;&lt; myObject;</a:t>
            </a:r>
            <a:br>
              <a:rPr lang="en-US" sz="2400" smtClean="0"/>
            </a:br>
            <a:r>
              <a:rPr lang="en-US" sz="2400" smtClean="0"/>
              <a:t>cin &gt;&gt; myObject;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Instead of need for:</a:t>
            </a:r>
            <a:br>
              <a:rPr lang="en-US" sz="2400" smtClean="0"/>
            </a:br>
            <a:r>
              <a:rPr lang="en-US" sz="2400" smtClean="0"/>
              <a:t>myObject.output(); 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EF2E31DD-D5D1-4A3B-A913-11C973DC59F2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Overloading &gt;&gt;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Insertion operator, &lt;&lt;</a:t>
            </a:r>
          </a:p>
          <a:p>
            <a:pPr lvl="1" eaLnBrk="1" hangingPunct="1"/>
            <a:r>
              <a:rPr lang="en-US" sz="2400" smtClean="0"/>
              <a:t>Used with cout</a:t>
            </a:r>
          </a:p>
          <a:p>
            <a:pPr lvl="1" eaLnBrk="1" hangingPunct="1"/>
            <a:r>
              <a:rPr lang="en-US" sz="2400" smtClean="0"/>
              <a:t>A binary operator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Example:</a:t>
            </a:r>
            <a:br>
              <a:rPr lang="en-US" sz="2800" smtClean="0"/>
            </a:br>
            <a:r>
              <a:rPr lang="en-US" sz="2400" smtClean="0"/>
              <a:t>cout &lt;&lt; "Hello";</a:t>
            </a:r>
          </a:p>
          <a:p>
            <a:pPr lvl="1" eaLnBrk="1" hangingPunct="1"/>
            <a:r>
              <a:rPr lang="en-US" sz="2400" smtClean="0"/>
              <a:t>Operator is &lt;&lt;</a:t>
            </a:r>
          </a:p>
          <a:p>
            <a:pPr lvl="1" eaLnBrk="1" hangingPunct="1"/>
            <a:r>
              <a:rPr lang="en-US" sz="2400" smtClean="0"/>
              <a:t>1</a:t>
            </a:r>
            <a:r>
              <a:rPr lang="en-US" sz="2400" baseline="30000" smtClean="0"/>
              <a:t>st</a:t>
            </a:r>
            <a:r>
              <a:rPr lang="en-US" sz="2400" smtClean="0"/>
              <a:t> operand is predefined object </a:t>
            </a:r>
            <a:r>
              <a:rPr lang="en-US" sz="2400" i="1" smtClean="0"/>
              <a:t>cout</a:t>
            </a:r>
            <a:endParaRPr lang="en-US" sz="2400" smtClean="0"/>
          </a:p>
          <a:p>
            <a:pPr lvl="2" eaLnBrk="1" hangingPunct="1"/>
            <a:r>
              <a:rPr lang="en-US" sz="2000" smtClean="0"/>
              <a:t>From library iostream</a:t>
            </a:r>
          </a:p>
          <a:p>
            <a:pPr lvl="1" eaLnBrk="1" hangingPunct="1"/>
            <a:r>
              <a:rPr lang="en-US" sz="2400" smtClean="0"/>
              <a:t>2</a:t>
            </a:r>
            <a:r>
              <a:rPr lang="en-US" sz="2400" baseline="30000" smtClean="0"/>
              <a:t>nd</a:t>
            </a:r>
            <a:r>
              <a:rPr lang="en-US" sz="2400" smtClean="0"/>
              <a:t> operand is literal string "Hello"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ACB9F631-1EE5-424A-8878-9B640F71E5C9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Overloading &gt;&gt;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Operands of &gt;&gt;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Cout object, of class type ostream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Our class type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Recall Money class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Used member function output()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Nicer if we can use &gt;&gt; operator:</a:t>
            </a:r>
            <a:br>
              <a:rPr lang="en-US" sz="2400" smtClean="0"/>
            </a:br>
            <a:r>
              <a:rPr lang="en-US" sz="2400" smtClean="0"/>
              <a:t>Money amount(100);</a:t>
            </a:r>
            <a:br>
              <a:rPr lang="en-US" sz="2400" smtClean="0"/>
            </a:br>
            <a:r>
              <a:rPr lang="en-US" sz="2400" smtClean="0"/>
              <a:t>cout &lt;&lt; "I have " &lt;&lt; amount &lt;&lt; endl;</a:t>
            </a:r>
            <a:br>
              <a:rPr lang="en-US" sz="2400" smtClean="0"/>
            </a:br>
            <a:r>
              <a:rPr lang="en-US" sz="2400" smtClean="0"/>
              <a:t>		instead of:</a:t>
            </a:r>
            <a:br>
              <a:rPr lang="en-US" sz="2400" smtClean="0"/>
            </a:br>
            <a:r>
              <a:rPr lang="en-US" sz="2400" smtClean="0"/>
              <a:t>cout &lt;&lt; "I have ";</a:t>
            </a:r>
            <a:br>
              <a:rPr lang="en-US" sz="2400" smtClean="0"/>
            </a:br>
            <a:r>
              <a:rPr lang="en-US" sz="2400" smtClean="0"/>
              <a:t>amount.output()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811EE35B-B9F3-4C5F-A5E8-3504D93F6AB5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Overloaded &gt;&gt; Return Value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Money amount(100);</a:t>
            </a:r>
            <a:br>
              <a:rPr lang="en-US" sz="2800" dirty="0" smtClean="0"/>
            </a:br>
            <a:r>
              <a:rPr lang="en-US" sz="2800" dirty="0" err="1" smtClean="0"/>
              <a:t>cout</a:t>
            </a:r>
            <a:r>
              <a:rPr lang="en-US" sz="2800" dirty="0" smtClean="0"/>
              <a:t> &lt;&lt; amount;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&lt;&lt; should return some value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To allow cascades:</a:t>
            </a:r>
            <a:br>
              <a:rPr lang="en-US" sz="2400" dirty="0" smtClean="0"/>
            </a:br>
            <a:r>
              <a:rPr lang="en-US" sz="2400" dirty="0" err="1" smtClean="0"/>
              <a:t>cout</a:t>
            </a:r>
            <a:r>
              <a:rPr lang="en-US" sz="2400" dirty="0" smtClean="0"/>
              <a:t> &lt;&lt; "I have " &lt;&lt; amount;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cout</a:t>
            </a:r>
            <a:r>
              <a:rPr lang="en-US" sz="2400" dirty="0" smtClean="0"/>
              <a:t> &lt;&lt; "I have ") &lt;&lt; amount;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Two are equivalent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dirty="0" smtClean="0"/>
              <a:t>What to return?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cout</a:t>
            </a:r>
            <a:r>
              <a:rPr lang="en-US" sz="2400" dirty="0" smtClean="0"/>
              <a:t> object!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Returns its first argument type, </a:t>
            </a:r>
            <a:r>
              <a:rPr lang="en-US" sz="2000" dirty="0" err="1" smtClean="0"/>
              <a:t>ostream</a:t>
            </a:r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7EBE19B8-ABE9-4761-A17B-60F9DD89A0BC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Overloaded &gt;&gt; Example: </a:t>
            </a:r>
            <a:br>
              <a:rPr lang="en-US" sz="3000" smtClean="0"/>
            </a:br>
            <a:r>
              <a:rPr lang="en-US" sz="3000" b="1" smtClean="0"/>
              <a:t>Display 8.5  </a:t>
            </a:r>
            <a:r>
              <a:rPr lang="en-US" sz="3000" smtClean="0"/>
              <a:t>Overloading &lt;&lt; and &gt;&gt; (1 of 5)</a:t>
            </a:r>
          </a:p>
        </p:txBody>
      </p:sp>
      <p:pic>
        <p:nvPicPr>
          <p:cNvPr id="50179" name="Picture 7" descr="C:\WINDOWS\Desktop\Oh_type\sacitch_C++_ppt\gif\savitchc08d5_1of5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420813"/>
            <a:ext cx="6600825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B397BDD1-D4E6-4AF4-AFE0-03F39C43C295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Overloaded &gt;&gt; Example: </a:t>
            </a:r>
            <a:br>
              <a:rPr lang="en-US" sz="3000" smtClean="0"/>
            </a:br>
            <a:r>
              <a:rPr lang="en-US" sz="3000" b="1" smtClean="0"/>
              <a:t>Display 8.5  </a:t>
            </a:r>
            <a:r>
              <a:rPr lang="en-US" sz="3000" smtClean="0"/>
              <a:t>Overloading &lt;&lt; and &gt;&gt; (2 of 5)</a:t>
            </a:r>
          </a:p>
        </p:txBody>
      </p:sp>
      <p:pic>
        <p:nvPicPr>
          <p:cNvPr id="51203" name="Picture 6" descr="C:\WINDOWS\Desktop\Oh_type\sacitch_C++_ppt\gif\savitchc08d5_2of5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30338"/>
            <a:ext cx="6508750" cy="49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CA4CD055-E7DA-444C-B06C-86B61743058D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Overloaded &gt;&gt; Example: </a:t>
            </a:r>
            <a:br>
              <a:rPr lang="en-US" sz="3000" smtClean="0"/>
            </a:br>
            <a:r>
              <a:rPr lang="en-US" sz="3000" b="1" smtClean="0"/>
              <a:t>Display 8.5  </a:t>
            </a:r>
            <a:r>
              <a:rPr lang="en-US" sz="3000" smtClean="0"/>
              <a:t>Overloading &lt;&lt; and &gt;&gt; (3 of 5)</a:t>
            </a:r>
          </a:p>
        </p:txBody>
      </p:sp>
      <p:pic>
        <p:nvPicPr>
          <p:cNvPr id="52227" name="Picture 7" descr="C:\WINDOWS\Desktop\Oh_type\sacitch_C++_ppt\gif\savitchc08d5_3of5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524000"/>
            <a:ext cx="6848475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DB85B81F-1EFC-4EA0-BD81-792A8DAB340F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Operator Overloading Perspective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888" y="1600200"/>
            <a:ext cx="7815262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Built-in operators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e.g., +, -, = , %, ==,  /, *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Already work for C++ built-in types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 standard "binary" notation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 smtClean="0"/>
              <a:t>We can overload them!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To work with OUR types!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To add "Chair types", or "Money types"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As appropriate for our needs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In "notation" we’re comfortable with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 smtClean="0"/>
              <a:t>Always overload with similar "actions"!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36A83D4B-8694-486A-8CB9-7AB75F7FD1D7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Overloaded &gt;&gt; Example: </a:t>
            </a:r>
            <a:br>
              <a:rPr lang="en-US" sz="3000" smtClean="0"/>
            </a:br>
            <a:r>
              <a:rPr lang="en-US" sz="3000" b="1" smtClean="0"/>
              <a:t>Display 8.5  </a:t>
            </a:r>
            <a:r>
              <a:rPr lang="en-US" sz="3000" smtClean="0"/>
              <a:t>Overloading &lt;&lt; and &gt;&gt; (4 of 5)</a:t>
            </a:r>
          </a:p>
        </p:txBody>
      </p:sp>
      <p:pic>
        <p:nvPicPr>
          <p:cNvPr id="53251" name="Picture 4" descr="C:\WINDOWS\Desktop\Oh_type\sacitch_C++_ppt\gif\savitchc08d5_4of5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624013"/>
            <a:ext cx="7196138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E0690247-300F-4606-B6B6-E1C243A1643D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Overloaded &gt;&gt; Example: </a:t>
            </a:r>
            <a:br>
              <a:rPr lang="en-US" sz="3000" smtClean="0"/>
            </a:br>
            <a:r>
              <a:rPr lang="en-US" sz="3000" b="1" smtClean="0"/>
              <a:t>Display 8.5  </a:t>
            </a:r>
            <a:r>
              <a:rPr lang="en-US" sz="3000" smtClean="0"/>
              <a:t>Overloading &lt;&lt; and &gt;&gt; (5 of 5)</a:t>
            </a:r>
          </a:p>
        </p:txBody>
      </p:sp>
      <p:pic>
        <p:nvPicPr>
          <p:cNvPr id="54275" name="Picture 4" descr="C:\WINDOWS\Desktop\Oh_type\sacitch_C++_ppt\gif\savitchc08d5_5of5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012950"/>
            <a:ext cx="777240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91DAD3C5-E3BF-45ED-AADC-8539AC965670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Assignment Operator, =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888" y="1600200"/>
            <a:ext cx="7815262" cy="4629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mtClean="0"/>
              <a:t>Must be overloaded as </a:t>
            </a:r>
            <a:br>
              <a:rPr lang="en-US" smtClean="0"/>
            </a:br>
            <a:r>
              <a:rPr lang="en-US" smtClean="0"/>
              <a:t>member operator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mtClean="0"/>
              <a:t>Automatically overloaded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Default assignment operator: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Member-wise copy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Member variables from one object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corresponding member variables from other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mtClean="0"/>
              <a:t>Default OK for simple classes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But with pointers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must write our own!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6F621AA8-03DB-49FC-8442-B9BEB126BC76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Increment and Decrement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Each operator has two versions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mtClean="0"/>
              <a:t>Prefix notation: ++x;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mtClean="0"/>
              <a:t>Postfix notation: x++;</a:t>
            </a:r>
          </a:p>
          <a:p>
            <a:pPr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smtClean="0"/>
              <a:t>Must distinguish in overload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mtClean="0"/>
              <a:t>Standard overload method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Prefix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mtClean="0"/>
              <a:t>Add 2d parameter of type int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Postfix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Just a marker for compiler!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Specifies postfix is allowed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8F68AF3E-EBC1-44C4-AB66-FDE7F4574174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Overload Array Operator, [ ]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Can overload [ ] for your class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mtClean="0"/>
              <a:t>To be used with objects of your class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mtClean="0"/>
              <a:t>Operator must return a reference!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mtClean="0"/>
              <a:t>Operator [ ] must be a member function!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049FB8A1-4AD0-4DAB-A973-AD4C7B9D611E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1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C++ built-in operators can be overloaded</a:t>
            </a:r>
          </a:p>
          <a:p>
            <a:pPr lvl="1" eaLnBrk="1" hangingPunct="1"/>
            <a:r>
              <a:rPr lang="en-US" sz="2400" smtClean="0"/>
              <a:t>To work with objects of your class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Operators are really just functions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Friend functions have direct private</a:t>
            </a:r>
            <a:br>
              <a:rPr lang="en-US" sz="2800" smtClean="0"/>
            </a:br>
            <a:r>
              <a:rPr lang="en-US" sz="2800" smtClean="0"/>
              <a:t>member access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Operators can be overloaded as </a:t>
            </a:r>
            <a:br>
              <a:rPr lang="en-US" sz="2800" smtClean="0"/>
            </a:br>
            <a:r>
              <a:rPr lang="en-US" sz="2800" smtClean="0"/>
              <a:t>member functions</a:t>
            </a:r>
          </a:p>
          <a:p>
            <a:pPr lvl="1" eaLnBrk="1" hangingPunct="1"/>
            <a:r>
              <a:rPr lang="en-US" sz="2400" smtClean="0"/>
              <a:t>1</a:t>
            </a:r>
            <a:r>
              <a:rPr lang="en-US" sz="2400" baseline="30000" smtClean="0"/>
              <a:t>st</a:t>
            </a:r>
            <a:r>
              <a:rPr lang="en-US" sz="2400" smtClean="0"/>
              <a:t> operand is calling object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ED5ABEF3-8A9F-42B9-AAE4-2DF428935331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2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Friend functions add efficiency only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Not required if sufficient accessors/mutators</a:t>
            </a:r>
            <a:br>
              <a:rPr lang="en-US" smtClean="0"/>
            </a:br>
            <a:r>
              <a:rPr lang="en-US" smtClean="0"/>
              <a:t>available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Reference "names" a variable with </a:t>
            </a:r>
            <a:br>
              <a:rPr lang="en-US" smtClean="0"/>
            </a:br>
            <a:r>
              <a:rPr lang="en-US" smtClean="0"/>
              <a:t>an alias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Can overload &lt;&lt;, &gt;&gt;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Return type is a reference to stream type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2702FC79-FEC0-415A-9132-4884DA4E8C51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Overloading Basics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888" y="1600200"/>
            <a:ext cx="7815262" cy="4667250"/>
          </a:xfrm>
        </p:spPr>
        <p:txBody>
          <a:bodyPr/>
          <a:lstStyle/>
          <a:p>
            <a:pPr eaLnBrk="1" hangingPunct="1"/>
            <a:r>
              <a:rPr lang="en-US" sz="2800" smtClean="0"/>
              <a:t>Overloading operators</a:t>
            </a:r>
          </a:p>
          <a:p>
            <a:pPr lvl="1" eaLnBrk="1" hangingPunct="1"/>
            <a:r>
              <a:rPr lang="en-US" sz="2400" smtClean="0"/>
              <a:t>VERY similar to overloading functions</a:t>
            </a:r>
          </a:p>
          <a:p>
            <a:pPr lvl="1" eaLnBrk="1" hangingPunct="1"/>
            <a:r>
              <a:rPr lang="en-US" sz="2400" smtClean="0"/>
              <a:t>Operator itself is "name" of function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Example Declaration:</a:t>
            </a:r>
            <a:br>
              <a:rPr lang="en-US" sz="2800" smtClean="0"/>
            </a:br>
            <a:r>
              <a:rPr lang="en-US" sz="2000" smtClean="0"/>
              <a:t>const Money operator +(	const Money&amp; amount1,</a:t>
            </a:r>
            <a:br>
              <a:rPr lang="en-US" sz="2000" smtClean="0"/>
            </a:br>
            <a:r>
              <a:rPr lang="en-US" sz="2000" smtClean="0"/>
              <a:t>			        	const Money&amp; amount2);</a:t>
            </a:r>
          </a:p>
          <a:p>
            <a:pPr lvl="1" eaLnBrk="1" hangingPunct="1"/>
            <a:r>
              <a:rPr lang="en-US" sz="2400" smtClean="0"/>
              <a:t>Overloads + for operands of type Money</a:t>
            </a:r>
          </a:p>
          <a:p>
            <a:pPr lvl="1" eaLnBrk="1" hangingPunct="1"/>
            <a:r>
              <a:rPr lang="en-US" sz="2400" smtClean="0"/>
              <a:t>Uses constant reference parameters for efficiency</a:t>
            </a:r>
          </a:p>
          <a:p>
            <a:pPr lvl="1" eaLnBrk="1" hangingPunct="1"/>
            <a:r>
              <a:rPr lang="en-US" sz="2400" smtClean="0"/>
              <a:t>Returned value is type Money</a:t>
            </a:r>
          </a:p>
          <a:p>
            <a:pPr lvl="2" eaLnBrk="1" hangingPunct="1"/>
            <a:r>
              <a:rPr lang="en-US" sz="2000" smtClean="0"/>
              <a:t>Allows addition of "Money" objects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B7741B7F-DF51-4643-93BE-3BCC4747A28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Overloaded "+"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Given previous example:</a:t>
            </a:r>
          </a:p>
          <a:p>
            <a:pPr lvl="1" eaLnBrk="1" hangingPunct="1"/>
            <a:r>
              <a:rPr lang="en-US" sz="2400" smtClean="0"/>
              <a:t>Note: overloaded "+" NOT member function</a:t>
            </a:r>
          </a:p>
          <a:p>
            <a:pPr lvl="1" eaLnBrk="1" hangingPunct="1"/>
            <a:r>
              <a:rPr lang="en-US" sz="2400" smtClean="0"/>
              <a:t>Definition is "more involved" than simple "add"</a:t>
            </a:r>
          </a:p>
          <a:p>
            <a:pPr lvl="2" eaLnBrk="1" hangingPunct="1"/>
            <a:r>
              <a:rPr lang="en-US" sz="2000" smtClean="0"/>
              <a:t>Requires issues of money type addition</a:t>
            </a:r>
          </a:p>
          <a:p>
            <a:pPr lvl="2" eaLnBrk="1" hangingPunct="1"/>
            <a:r>
              <a:rPr lang="en-US" sz="2000" smtClean="0"/>
              <a:t>Must handle negative/positive values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Operator overload definitions generally</a:t>
            </a:r>
            <a:br>
              <a:rPr lang="en-US" sz="2800" smtClean="0"/>
            </a:br>
            <a:r>
              <a:rPr lang="en-US" sz="2800" smtClean="0"/>
              <a:t>very simple</a:t>
            </a:r>
          </a:p>
          <a:p>
            <a:pPr lvl="1" eaLnBrk="1" hangingPunct="1"/>
            <a:r>
              <a:rPr lang="en-US" sz="2400" smtClean="0"/>
              <a:t>Just perform "addition" particular to "your" type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77092FB2-2494-4E3E-B646-34A974119334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/>
              <a:t>Money "+" Definition: </a:t>
            </a:r>
            <a:br>
              <a:rPr lang="en-US" sz="3600"/>
            </a:br>
            <a:r>
              <a:rPr lang="en-US" sz="3600" b="1"/>
              <a:t>Display 8.1</a:t>
            </a:r>
            <a:r>
              <a:rPr lang="en-US" sz="3600"/>
              <a:t>  Operator Overloading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888" y="1600200"/>
            <a:ext cx="7815262" cy="1146175"/>
          </a:xfrm>
        </p:spPr>
        <p:txBody>
          <a:bodyPr/>
          <a:lstStyle/>
          <a:p>
            <a:pPr eaLnBrk="1" hangingPunct="1"/>
            <a:r>
              <a:rPr lang="en-US" sz="2800" smtClean="0"/>
              <a:t>Definition of "+" operator for Money class:</a:t>
            </a:r>
          </a:p>
        </p:txBody>
      </p:sp>
      <p:pic>
        <p:nvPicPr>
          <p:cNvPr id="19460" name="Picture 4" descr="C:\WINDOWS\Desktop\Oh_type\sacitch_C++_ppt\gif\savitchc08d01_partA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2171700"/>
            <a:ext cx="7232650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F0FCEC4A-41A8-4FAB-AA7C-92B8119A42A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Overloaded "=="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Equality operator, ==</a:t>
            </a:r>
          </a:p>
          <a:p>
            <a:pPr lvl="1" eaLnBrk="1" hangingPunct="1"/>
            <a:r>
              <a:rPr lang="en-US" smtClean="0"/>
              <a:t>Enables comparison of Money objects</a:t>
            </a:r>
          </a:p>
          <a:p>
            <a:pPr lvl="1" eaLnBrk="1" hangingPunct="1"/>
            <a:r>
              <a:rPr lang="en-US" smtClean="0"/>
              <a:t>Declaration:</a:t>
            </a:r>
            <a:br>
              <a:rPr lang="en-US" smtClean="0"/>
            </a:br>
            <a:r>
              <a:rPr lang="en-US" smtClean="0"/>
              <a:t>bool operator ==(const Money&amp; amount1,</a:t>
            </a:r>
            <a:br>
              <a:rPr lang="en-US" smtClean="0"/>
            </a:br>
            <a:r>
              <a:rPr lang="en-US" smtClean="0"/>
              <a:t>				const Money&amp; amount2);</a:t>
            </a:r>
          </a:p>
          <a:p>
            <a:pPr lvl="2" eaLnBrk="1" hangingPunct="1"/>
            <a:r>
              <a:rPr lang="en-US" smtClean="0"/>
              <a:t>Returns bool type for true/false equality</a:t>
            </a:r>
          </a:p>
          <a:p>
            <a:pPr lvl="1" eaLnBrk="1" hangingPunct="1"/>
            <a:r>
              <a:rPr lang="en-US" smtClean="0"/>
              <a:t>Again, it’s a non-member function</a:t>
            </a:r>
            <a:br>
              <a:rPr lang="en-US" smtClean="0"/>
            </a:br>
            <a:r>
              <a:rPr lang="en-US" smtClean="0"/>
              <a:t>(like "+" overload)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26DC8B22-159E-44BF-B95F-C7E73D4A804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/>
              <a:t>Overloaded "==" for Money:</a:t>
            </a:r>
            <a:br>
              <a:rPr lang="en-US" sz="3600"/>
            </a:br>
            <a:r>
              <a:rPr lang="en-US" sz="3600" b="1"/>
              <a:t>Display 8.1</a:t>
            </a:r>
            <a:r>
              <a:rPr lang="en-US" sz="3600"/>
              <a:t>  Operator Overloading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888" y="1600200"/>
            <a:ext cx="7815262" cy="1262063"/>
          </a:xfrm>
        </p:spPr>
        <p:txBody>
          <a:bodyPr/>
          <a:lstStyle/>
          <a:p>
            <a:pPr eaLnBrk="1" hangingPunct="1"/>
            <a:r>
              <a:rPr lang="en-US" sz="2800" smtClean="0"/>
              <a:t>Definition of "==" operator for Money class:</a:t>
            </a:r>
          </a:p>
        </p:txBody>
      </p:sp>
      <p:pic>
        <p:nvPicPr>
          <p:cNvPr id="21508" name="Picture 4" descr="C:\WINDOWS\Desktop\Oh_type\sacitch_C++_ppt\gif\savitchc08d01_partB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819400"/>
            <a:ext cx="777240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586D2971-6926-4BFE-8499-FF0AE634FCDF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1484</Words>
  <Application>Microsoft Office PowerPoint</Application>
  <PresentationFormat>On-screen Show (4:3)</PresentationFormat>
  <Paragraphs>450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Symbol</vt:lpstr>
      <vt:lpstr>Wingdings</vt:lpstr>
      <vt:lpstr>Office Theme</vt:lpstr>
      <vt:lpstr>Chapter 8</vt:lpstr>
      <vt:lpstr>Learning Objectives</vt:lpstr>
      <vt:lpstr>Operator Overloading Introduction</vt:lpstr>
      <vt:lpstr>Operator Overloading Perspective</vt:lpstr>
      <vt:lpstr>Overloading Basics</vt:lpstr>
      <vt:lpstr>Overloaded "+"</vt:lpstr>
      <vt:lpstr>Money "+" Definition:  Display 8.1  Operator Overloading</vt:lpstr>
      <vt:lpstr>Overloaded "=="</vt:lpstr>
      <vt:lpstr>Overloaded "==" for Money: Display 8.1  Operator Overloading</vt:lpstr>
      <vt:lpstr>Constructors Returning Objects</vt:lpstr>
      <vt:lpstr>Returning by const Value</vt:lpstr>
      <vt:lpstr>Returning by non-const Value</vt:lpstr>
      <vt:lpstr>What to do with Non-const Object</vt:lpstr>
      <vt:lpstr>Overloading Unary Operators</vt:lpstr>
      <vt:lpstr>Overload "-" for Money</vt:lpstr>
      <vt:lpstr>Overloaded "-" Definition</vt:lpstr>
      <vt:lpstr>Overloaded "-" Usage</vt:lpstr>
      <vt:lpstr>Overloading as Member Functions</vt:lpstr>
      <vt:lpstr>Member Operator in Action</vt:lpstr>
      <vt:lpstr>const Functions</vt:lpstr>
      <vt:lpstr>Overloading Operators:  Which Method?</vt:lpstr>
      <vt:lpstr>Overloading Function Application ()</vt:lpstr>
      <vt:lpstr>Other Overloads</vt:lpstr>
      <vt:lpstr>Friend Functions</vt:lpstr>
      <vt:lpstr>Friend Functions</vt:lpstr>
      <vt:lpstr>Friend Function Uses</vt:lpstr>
      <vt:lpstr>Friend Function Purity</vt:lpstr>
      <vt:lpstr>Friend Classes</vt:lpstr>
      <vt:lpstr>References</vt:lpstr>
      <vt:lpstr>References Usage</vt:lpstr>
      <vt:lpstr>Returning Reference</vt:lpstr>
      <vt:lpstr>Returning Reference in Definition</vt:lpstr>
      <vt:lpstr>Overloading &gt;&gt; and &lt;&lt;</vt:lpstr>
      <vt:lpstr>Overloading &gt;&gt;</vt:lpstr>
      <vt:lpstr>Overloading &gt;&gt;</vt:lpstr>
      <vt:lpstr>Overloaded &gt;&gt; Return Value</vt:lpstr>
      <vt:lpstr>Overloaded &gt;&gt; Example:  Display 8.5  Overloading &lt;&lt; and &gt;&gt; (1 of 5)</vt:lpstr>
      <vt:lpstr>Overloaded &gt;&gt; Example:  Display 8.5  Overloading &lt;&lt; and &gt;&gt; (2 of 5)</vt:lpstr>
      <vt:lpstr>Overloaded &gt;&gt; Example:  Display 8.5  Overloading &lt;&lt; and &gt;&gt; (3 of 5)</vt:lpstr>
      <vt:lpstr>Overloaded &gt;&gt; Example:  Display 8.5  Overloading &lt;&lt; and &gt;&gt; (4 of 5)</vt:lpstr>
      <vt:lpstr>Overloaded &gt;&gt; Example:  Display 8.5  Overloading &lt;&lt; and &gt;&gt; (5 of 5)</vt:lpstr>
      <vt:lpstr>Assignment Operator, =</vt:lpstr>
      <vt:lpstr>Increment and Decrement</vt:lpstr>
      <vt:lpstr>Overload Array Operator, [ ]</vt:lpstr>
      <vt:lpstr>Summary 1</vt:lpstr>
      <vt:lpstr>Summary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Kenrick</dc:creator>
  <cp:lastModifiedBy>Kenrick Mock</cp:lastModifiedBy>
  <cp:revision>16</cp:revision>
  <dcterms:created xsi:type="dcterms:W3CDTF">2006-08-16T00:00:00Z</dcterms:created>
  <dcterms:modified xsi:type="dcterms:W3CDTF">2015-04-01T09:18:27Z</dcterms:modified>
</cp:coreProperties>
</file>