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3" r:id="rId2"/>
    <p:sldId id="314" r:id="rId3"/>
    <p:sldId id="315" r:id="rId4"/>
    <p:sldId id="316" r:id="rId5"/>
    <p:sldId id="317" r:id="rId6"/>
    <p:sldId id="327" r:id="rId7"/>
    <p:sldId id="328" r:id="rId8"/>
    <p:sldId id="329" r:id="rId9"/>
    <p:sldId id="330" r:id="rId10"/>
    <p:sldId id="331" r:id="rId11"/>
    <p:sldId id="33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79612" autoAdjust="0"/>
  </p:normalViewPr>
  <p:slideViewPr>
    <p:cSldViewPr>
      <p:cViewPr>
        <p:scale>
          <a:sx n="66" d="100"/>
          <a:sy n="66" d="100"/>
        </p:scale>
        <p:origin x="-142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65864-7F64-4AD0-8747-38995A7EA669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DD271-EEB8-4729-B856-B5862D897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F6FF0FC-23FD-4C55-AE9A-D6CFC893077B}" type="datetimeFigureOut">
              <a:rPr lang="en-US"/>
              <a:pPr>
                <a:defRPr/>
              </a:pPr>
              <a:t>11/22/2021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A309EE-B3A9-42DF-9CD1-52B1260DB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85890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AB6F1-1FB6-4AAB-9C93-EB30F56289BA}" type="datetime1">
              <a:rPr lang="en-US"/>
              <a:pPr>
                <a:defRPr/>
              </a:pPr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2016 Pearson Inc.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BF37A71-C053-4672-B8D5-614BE64B7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8170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ED090-ADE9-4B0A-B86D-5FE3FC843E8D}" type="datetime1">
              <a:rPr lang="en-US"/>
              <a:pPr>
                <a:defRPr/>
              </a:pPr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F8B59D95-389C-475D-A038-F55EE0FAA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476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3C999-1342-4703-842A-F2CAA21907E3}" type="datetime1">
              <a:rPr lang="en-US"/>
              <a:pPr>
                <a:defRPr/>
              </a:pPr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F62C324-9047-4D38-AE20-B6B3D763B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870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ED06F-A980-4917-9D38-C8814F65F665}" type="datetime1">
              <a:rPr lang="en-US"/>
              <a:pPr>
                <a:defRPr/>
              </a:pPr>
              <a:t>11/22/2021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C3B3C461-3E2D-46D3-9D15-F802950B3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42906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85051-79AA-44B3-A265-F642C4E3F268}" type="datetime1">
              <a:rPr lang="en-US"/>
              <a:pPr>
                <a:defRPr/>
              </a:pPr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BA5E45F-794D-4CA3-A610-4D54A0899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9500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8883-1614-41A1-A045-A2E918C6DBB8}" type="datetime1">
              <a:rPr lang="en-US"/>
              <a:pPr>
                <a:defRPr/>
              </a:pPr>
              <a:t>11/22/2021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2F145EF-8EE5-458B-BED5-A7EA7543A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081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1EED0-7502-4482-A8EF-4C581CDD99AB}" type="datetime1">
              <a:rPr lang="en-US"/>
              <a:pPr>
                <a:defRPr/>
              </a:pPr>
              <a:t>11/22/2021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4958F26-20E1-4E74-963A-5D2A8DB8E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0610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D1AD1-6FF1-4A52-A0F0-82E7B479003E}" type="datetime1">
              <a:rPr lang="en-US"/>
              <a:pPr>
                <a:defRPr/>
              </a:pPr>
              <a:t>11/22/2021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01CD27A-5EEA-4A74-891A-44D9BC1AA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5056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7C915-3838-4DAD-8AA9-EE4747359733}" type="datetime1">
              <a:rPr lang="en-US"/>
              <a:pPr>
                <a:defRPr/>
              </a:pPr>
              <a:t>11/22/2021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DC421DBC-B008-4DC6-B57B-05F68DC0F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1330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7B6DF-6ABC-4F39-8730-AAD955173F0C}" type="datetime1">
              <a:rPr lang="en-US"/>
              <a:pPr>
                <a:defRPr/>
              </a:pPr>
              <a:t>11/22/2021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8D329ED-399D-4ABD-9AC7-24AE9BFFA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14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65D00-C7EC-4B44-9672-73D58F96BC33}" type="datetime1">
              <a:rPr lang="en-US"/>
              <a:pPr>
                <a:defRPr/>
              </a:pPr>
              <a:t>11/22/2021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77B3865-671B-4009-816E-101A3A3C4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254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F05736-0F12-4A59-9874-29B7F6E46A5A}" type="datetime1">
              <a:rPr lang="en-US"/>
              <a:pPr>
                <a:defRPr/>
              </a:pPr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Copyright © 2016 Pearson Inc. 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C733A387-0A6A-4CC0-BB14-A596A72F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Classes and 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A simple class</a:t>
            </a:r>
          </a:p>
          <a:p>
            <a:pPr lvl="1" eaLnBrk="1" hangingPunct="1"/>
            <a:r>
              <a:rPr lang="en-US" sz="2400" dirty="0" smtClean="0"/>
              <a:t>Inside the class definition, some data members are pointers</a:t>
            </a:r>
          </a:p>
          <a:p>
            <a:pPr indent="396875">
              <a:buNone/>
            </a:pPr>
            <a:r>
              <a:rPr lang="en-US" sz="1800" dirty="0" smtClean="0"/>
              <a:t>class  node </a:t>
            </a:r>
          </a:p>
          <a:p>
            <a:pPr indent="396875">
              <a:buNone/>
            </a:pPr>
            <a:r>
              <a:rPr lang="en-US" sz="1800" dirty="0" smtClean="0"/>
              <a:t>{</a:t>
            </a:r>
          </a:p>
          <a:p>
            <a:pPr indent="396875">
              <a:buNone/>
            </a:pPr>
            <a:r>
              <a:rPr lang="en-US" sz="1800" dirty="0" smtClean="0"/>
              <a:t>   private </a:t>
            </a:r>
          </a:p>
          <a:p>
            <a:pPr indent="396875">
              <a:buNone/>
            </a:pPr>
            <a:r>
              <a:rPr lang="en-US" sz="1800" dirty="0" smtClean="0"/>
              <a:t> 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ID;</a:t>
            </a:r>
          </a:p>
          <a:p>
            <a:pPr indent="396875">
              <a:buNone/>
            </a:pPr>
            <a:r>
              <a:rPr lang="en-US" sz="1800" dirty="0" smtClean="0"/>
              <a:t> 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x;</a:t>
            </a:r>
          </a:p>
          <a:p>
            <a:pPr indent="396875">
              <a:buNone/>
            </a:pPr>
            <a:r>
              <a:rPr lang="en-US" sz="1800" dirty="0" smtClean="0"/>
              <a:t> 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y;</a:t>
            </a:r>
          </a:p>
          <a:p>
            <a:pPr indent="396875">
              <a:buNone/>
            </a:pPr>
            <a:r>
              <a:rPr lang="en-US" sz="1800" dirty="0" smtClean="0"/>
              <a:t>      node *next;  // pointer to next node</a:t>
            </a:r>
          </a:p>
          <a:p>
            <a:pPr indent="396875">
              <a:buNone/>
            </a:pPr>
            <a:r>
              <a:rPr lang="en-US" sz="1800" dirty="0" smtClean="0"/>
              <a:t> public:</a:t>
            </a:r>
          </a:p>
          <a:p>
            <a:pPr indent="396875">
              <a:buNone/>
            </a:pPr>
            <a:r>
              <a:rPr lang="en-US" sz="1800" dirty="0" smtClean="0"/>
              <a:t>};</a:t>
            </a:r>
          </a:p>
          <a:p>
            <a:pPr marL="342900" lvl="1" indent="396875" eaLnBrk="1" hangingPunct="1">
              <a:buNone/>
            </a:pPr>
            <a:endParaRPr lang="en-US" sz="18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Classes and 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This pointer</a:t>
            </a:r>
          </a:p>
          <a:p>
            <a:pPr lvl="1" eaLnBrk="1" hangingPunct="1"/>
            <a:r>
              <a:rPr lang="en-US" sz="2400" dirty="0" smtClean="0"/>
              <a:t>An alternative to returning an object from one of its member functions</a:t>
            </a:r>
          </a:p>
          <a:p>
            <a:pPr lvl="1" eaLnBrk="1" hangingPunct="1"/>
            <a:r>
              <a:rPr lang="en-US" sz="2400" dirty="0" smtClean="0"/>
              <a:t>Every object has access to its own address through this pointer. </a:t>
            </a:r>
          </a:p>
          <a:p>
            <a:pPr lvl="1" eaLnBrk="1" hangingPunct="1"/>
            <a:r>
              <a:rPr lang="en-US" sz="2400" dirty="0" smtClean="0"/>
              <a:t>The this pointer is an implicit parameter to all member functions. </a:t>
            </a:r>
          </a:p>
          <a:p>
            <a:pPr lvl="1" eaLnBrk="1" hangingPunct="1"/>
            <a:r>
              <a:rPr lang="en-US" sz="2400" dirty="0" smtClean="0"/>
              <a:t>Inside a member function, this may be used to refer to the invoking object.</a:t>
            </a:r>
          </a:p>
          <a:p>
            <a:pPr lvl="1" eaLnBrk="1" hangingPunct="1"/>
            <a:r>
              <a:rPr lang="en-US" sz="2400" dirty="0" smtClean="0"/>
              <a:t>Only member functions have a this pointer. (friend functions don’t have it)</a:t>
            </a:r>
          </a:p>
          <a:p>
            <a:pPr lvl="1" eaLnBrk="1" hangingPunct="1">
              <a:buNone/>
            </a:pPr>
            <a:endParaRPr lang="en-US" sz="2400" dirty="0" smtClean="0"/>
          </a:p>
          <a:p>
            <a:pPr indent="396875">
              <a:buNone/>
            </a:pPr>
            <a:endParaRPr lang="en-US" sz="18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Classes and 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This pointer</a:t>
            </a:r>
          </a:p>
          <a:p>
            <a:pPr lvl="1" eaLnBrk="1" hangingPunct="1">
              <a:buNone/>
            </a:pPr>
            <a:endParaRPr lang="en-US" sz="2400" dirty="0" smtClean="0"/>
          </a:p>
          <a:p>
            <a:pPr indent="396875">
              <a:buNone/>
            </a:pPr>
            <a:endParaRPr lang="en-US" sz="1800" dirty="0" smtClean="0"/>
          </a:p>
        </p:txBody>
      </p:sp>
      <p:pic>
        <p:nvPicPr>
          <p:cNvPr id="47105" name="Picture 1" descr="C:\Users\Feng Gu\AppData\Roaming\Tencent\Users\55982844\QQ\WinTemp\RichOle\}8Q[@Y(0Q(}{0]WX}_V3LG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209800"/>
            <a:ext cx="4030629" cy="3733800"/>
          </a:xfrm>
          <a:prstGeom prst="rect">
            <a:avLst/>
          </a:prstGeom>
          <a:noFill/>
        </p:spPr>
      </p:pic>
      <p:pic>
        <p:nvPicPr>
          <p:cNvPr id="47106" name="Picture 2" descr="C:\Users\Feng Gu\AppData\Roaming\Tencent\Users\55982844\QQ\WinTemp\RichOle\6DAAQM$5LUCSANUKCTPG9O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2209800"/>
            <a:ext cx="4129024" cy="2438400"/>
          </a:xfrm>
          <a:prstGeom prst="rect">
            <a:avLst/>
          </a:prstGeom>
          <a:noFill/>
        </p:spPr>
      </p:pic>
      <p:pic>
        <p:nvPicPr>
          <p:cNvPr id="47107" name="Picture 3" descr="C:\Users\Feng Gu\AppData\Roaming\Tencent\Users\55982844\QQ\WinTemp\RichOle\5]TQYZE0804O8C1I~CR]B4B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0200" y="5181600"/>
            <a:ext cx="3114675" cy="5238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Classes and 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Allocating and </a:t>
            </a:r>
            <a:r>
              <a:rPr lang="en-US" sz="2800" dirty="0" err="1" smtClean="0"/>
              <a:t>deallocating</a:t>
            </a:r>
            <a:r>
              <a:rPr lang="en-US" sz="2800" dirty="0" smtClean="0"/>
              <a:t> space</a:t>
            </a:r>
          </a:p>
          <a:p>
            <a:pPr lvl="1" eaLnBrk="1" hangingPunct="1"/>
            <a:r>
              <a:rPr lang="en-US" sz="2400" dirty="0" smtClean="0"/>
              <a:t>new returns a </a:t>
            </a:r>
            <a:r>
              <a:rPr lang="en-US" sz="2400" b="1" dirty="0" smtClean="0"/>
              <a:t>pointer</a:t>
            </a:r>
            <a:r>
              <a:rPr lang="en-US" sz="2400" dirty="0" smtClean="0"/>
              <a:t> pointing to a new object of the specified class, delete releases the space</a:t>
            </a:r>
          </a:p>
          <a:p>
            <a:pPr lvl="1" eaLnBrk="1" hangingPunct="1">
              <a:buNone/>
            </a:pPr>
            <a:r>
              <a:rPr lang="en-US" sz="2400" dirty="0" smtClean="0"/>
              <a:t>   </a:t>
            </a:r>
            <a:r>
              <a:rPr lang="en-US" sz="1800" dirty="0" smtClean="0"/>
              <a:t>node *temp;</a:t>
            </a:r>
          </a:p>
          <a:p>
            <a:pPr indent="63500">
              <a:buNone/>
            </a:pPr>
            <a:r>
              <a:rPr lang="en-US" sz="1800" dirty="0" smtClean="0"/>
              <a:t>     temp = new node;</a:t>
            </a:r>
          </a:p>
          <a:p>
            <a:pPr indent="63500">
              <a:buNone/>
            </a:pPr>
            <a:r>
              <a:rPr lang="en-US" sz="1800" dirty="0" smtClean="0"/>
              <a:t>        …… </a:t>
            </a:r>
          </a:p>
          <a:p>
            <a:pPr indent="63500">
              <a:buNone/>
            </a:pPr>
            <a:r>
              <a:rPr lang="en-US" sz="1800" dirty="0" smtClean="0"/>
              <a:t>     delete temp;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To create and destroy an array of objects </a:t>
            </a:r>
          </a:p>
          <a:p>
            <a:pPr indent="339725">
              <a:buNone/>
            </a:pPr>
            <a:r>
              <a:rPr lang="en-US" sz="1800" dirty="0" smtClean="0"/>
              <a:t>node *temp;</a:t>
            </a:r>
          </a:p>
          <a:p>
            <a:pPr indent="339725">
              <a:buNone/>
            </a:pPr>
            <a:r>
              <a:rPr lang="en-US" sz="1800" dirty="0" smtClean="0"/>
              <a:t>temp = new node[10];</a:t>
            </a:r>
          </a:p>
          <a:p>
            <a:pPr indent="339725">
              <a:buNone/>
            </a:pPr>
            <a:r>
              <a:rPr lang="en-US" sz="1800" dirty="0" smtClean="0"/>
              <a:t>....</a:t>
            </a:r>
          </a:p>
          <a:p>
            <a:pPr indent="339725">
              <a:buNone/>
            </a:pPr>
            <a:r>
              <a:rPr lang="en-US" sz="1800" dirty="0" smtClean="0"/>
              <a:t>delete [] temp;</a:t>
            </a:r>
          </a:p>
          <a:p>
            <a:pPr lvl="1" eaLnBrk="1" hangingPunct="1"/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Classes and 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A pointer to a class</a:t>
            </a:r>
          </a:p>
          <a:p>
            <a:pPr lvl="1" eaLnBrk="1" hangingPunct="1"/>
            <a:r>
              <a:rPr lang="en-US" sz="2400" dirty="0" smtClean="0"/>
              <a:t>Exactly the same way as a pointer to a structure</a:t>
            </a:r>
          </a:p>
          <a:p>
            <a:pPr lvl="1" eaLnBrk="1" hangingPunct="1"/>
            <a:r>
              <a:rPr lang="en-US" sz="2400" dirty="0" smtClean="0"/>
              <a:t> Access members of a pointer to a class using the member access operator -&gt; operator</a:t>
            </a:r>
          </a:p>
          <a:p>
            <a:pPr lvl="1" eaLnBrk="1" hangingPunct="1"/>
            <a:r>
              <a:rPr lang="en-US" sz="2400" dirty="0" smtClean="0"/>
              <a:t>With all pointers, you must initialize the pointer before using it.</a:t>
            </a:r>
          </a:p>
        </p:txBody>
      </p:sp>
      <p:pic>
        <p:nvPicPr>
          <p:cNvPr id="25601" name="Picture 1" descr="C:\Users\Feng Gu\AppData\Roaming\Tencent\Users\55982844\QQ\WinTemp\RichOle\JWM}09WZZC9HQ%P2DH49KT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114800"/>
            <a:ext cx="2971800" cy="2518474"/>
          </a:xfrm>
          <a:prstGeom prst="rect">
            <a:avLst/>
          </a:prstGeom>
          <a:noFill/>
        </p:spPr>
      </p:pic>
      <p:pic>
        <p:nvPicPr>
          <p:cNvPr id="25602" name="Picture 2" descr="C:\Users\Feng Gu\AppData\Roaming\Tencent\Users\55982844\QQ\WinTemp\RichOle\YXUYF{6K36B8`@KF_HT(G9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4114800"/>
            <a:ext cx="4642177" cy="2438400"/>
          </a:xfrm>
          <a:prstGeom prst="rect">
            <a:avLst/>
          </a:prstGeom>
          <a:noFill/>
        </p:spPr>
      </p:pic>
      <p:pic>
        <p:nvPicPr>
          <p:cNvPr id="25603" name="Picture 3" descr="C:\Users\Feng Gu\AppData\Roaming\Tencent\Users\55982844\QQ\WinTemp\RichOle\FDJ0IW4`DE%FDJ9YY0I~L3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1000" y="3733800"/>
            <a:ext cx="1143000" cy="41289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Classes and 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Dynamic objects</a:t>
            </a:r>
          </a:p>
          <a:p>
            <a:pPr lvl="1" eaLnBrk="1" hangingPunct="1"/>
            <a:r>
              <a:rPr lang="en-US" sz="2400" dirty="0" smtClean="0"/>
              <a:t>Use new operator</a:t>
            </a:r>
          </a:p>
          <a:p>
            <a:pPr lvl="1" eaLnBrk="1" hangingPunct="1"/>
            <a:r>
              <a:rPr lang="en-US" sz="2400" dirty="0" smtClean="0"/>
              <a:t>Syntax to declare a pointer to an object</a:t>
            </a:r>
          </a:p>
          <a:p>
            <a:pPr lvl="1" eaLnBrk="1" hangingPunct="1">
              <a:buNone/>
            </a:pPr>
            <a:r>
              <a:rPr lang="en-US" sz="1800" dirty="0" smtClean="0"/>
              <a:t>    </a:t>
            </a:r>
            <a:r>
              <a:rPr lang="en-US" sz="1800" i="1" dirty="0" err="1" smtClean="0"/>
              <a:t>ClassName</a:t>
            </a:r>
            <a:r>
              <a:rPr lang="en-US" sz="1800" dirty="0" smtClean="0"/>
              <a:t>* </a:t>
            </a:r>
            <a:r>
              <a:rPr lang="en-US" sz="1800" i="1" dirty="0" err="1" smtClean="0"/>
              <a:t>VariableName</a:t>
            </a:r>
            <a:r>
              <a:rPr lang="en-US" sz="1800" dirty="0" smtClean="0"/>
              <a:t> </a:t>
            </a:r>
            <a:r>
              <a:rPr lang="en-US" sz="1800" b="1" dirty="0" smtClean="0"/>
              <a:t>= new</a:t>
            </a:r>
            <a:r>
              <a:rPr lang="en-US" sz="1800" dirty="0" smtClean="0"/>
              <a:t> </a:t>
            </a:r>
            <a:r>
              <a:rPr lang="en-US" sz="1800" i="1" dirty="0" err="1" smtClean="0"/>
              <a:t>ClassName</a:t>
            </a:r>
            <a:r>
              <a:rPr lang="en-US" sz="1800" dirty="0" smtClean="0"/>
              <a:t>;</a:t>
            </a:r>
          </a:p>
          <a:p>
            <a:pPr lvl="1" eaLnBrk="1" hangingPunct="1"/>
            <a:r>
              <a:rPr lang="en-US" sz="2400" dirty="0" smtClean="0"/>
              <a:t>Syntax to declare a pointer to an array of objects</a:t>
            </a:r>
          </a:p>
          <a:p>
            <a:pPr lvl="1" eaLnBrk="1" hangingPunct="1">
              <a:buNone/>
            </a:pPr>
            <a:r>
              <a:rPr lang="en-US" sz="2400" dirty="0" smtClean="0"/>
              <a:t>    </a:t>
            </a:r>
            <a:r>
              <a:rPr lang="en-US" sz="1800" i="1" dirty="0" err="1" smtClean="0"/>
              <a:t>ClassName</a:t>
            </a:r>
            <a:r>
              <a:rPr lang="en-US" sz="1800" dirty="0" smtClean="0"/>
              <a:t> *</a:t>
            </a:r>
            <a:r>
              <a:rPr lang="en-US" sz="1800" i="1" dirty="0" err="1" smtClean="0"/>
              <a:t>VariableName</a:t>
            </a:r>
            <a:r>
              <a:rPr lang="en-US" sz="1800" dirty="0" smtClean="0"/>
              <a:t>[</a:t>
            </a:r>
            <a:r>
              <a:rPr lang="en-US" sz="1800" i="1" dirty="0" smtClean="0"/>
              <a:t>Dimension</a:t>
            </a:r>
            <a:r>
              <a:rPr lang="en-US" sz="1800" dirty="0" smtClean="0"/>
              <a:t>];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23553" name="Picture 1" descr="C:\Users\Feng Gu\AppData\Roaming\Tencent\Users\55982844\QQ\WinTemp\RichOle\D8V_PJAVTXV}T}`GI{CF]TI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257136"/>
            <a:ext cx="2971800" cy="2400798"/>
          </a:xfrm>
          <a:prstGeom prst="rect">
            <a:avLst/>
          </a:prstGeom>
          <a:noFill/>
        </p:spPr>
      </p:pic>
      <p:pic>
        <p:nvPicPr>
          <p:cNvPr id="23554" name="Picture 2" descr="C:\Users\Feng Gu\AppData\Roaming\Tencent\Users\55982844\QQ\WinTemp\RichOle\[Q_6@_033AR[`%}VB]9ZS)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1" y="4572001"/>
            <a:ext cx="1628274" cy="1371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Classes and 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Pointers to member functions and data members</a:t>
            </a:r>
          </a:p>
          <a:p>
            <a:pPr lvl="1" eaLnBrk="1" hangingPunct="1"/>
            <a:r>
              <a:rPr lang="en-US" sz="2400" dirty="0" smtClean="0"/>
              <a:t>Declaring pointers to data members</a:t>
            </a:r>
          </a:p>
          <a:p>
            <a:pPr indent="396875">
              <a:buNone/>
            </a:pPr>
            <a:r>
              <a:rPr lang="en-US" sz="1800" b="1" dirty="0" smtClean="0"/>
              <a:t>Declaration :</a:t>
            </a:r>
            <a:endParaRPr lang="en-US" sz="1800" dirty="0" smtClean="0"/>
          </a:p>
          <a:p>
            <a:pPr indent="396875">
              <a:buNone/>
            </a:pPr>
            <a:r>
              <a:rPr lang="en-US" sz="1800" i="1" dirty="0" err="1" smtClean="0"/>
              <a:t>datatype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class_name</a:t>
            </a:r>
            <a:r>
              <a:rPr lang="en-US" sz="1800" i="1" dirty="0" smtClean="0"/>
              <a:t> :: *</a:t>
            </a:r>
            <a:r>
              <a:rPr lang="en-US" sz="1800" i="1" dirty="0" err="1" smtClean="0"/>
              <a:t>pointer_name</a:t>
            </a:r>
            <a:r>
              <a:rPr lang="en-US" sz="1800" i="1" dirty="0" smtClean="0"/>
              <a:t> ; </a:t>
            </a:r>
            <a:endParaRPr lang="en-US" sz="1800" b="1" i="1" dirty="0" smtClean="0"/>
          </a:p>
          <a:p>
            <a:pPr indent="396875">
              <a:buNone/>
            </a:pPr>
            <a:r>
              <a:rPr lang="en-US" sz="1800" b="1" dirty="0" smtClean="0"/>
              <a:t>Assignment :</a:t>
            </a:r>
            <a:endParaRPr lang="en-US" sz="1800" dirty="0" smtClean="0"/>
          </a:p>
          <a:p>
            <a:pPr indent="396875">
              <a:buNone/>
            </a:pPr>
            <a:r>
              <a:rPr lang="en-US" sz="1800" i="1" dirty="0" err="1" smtClean="0"/>
              <a:t>pointer_name</a:t>
            </a:r>
            <a:r>
              <a:rPr lang="en-US" sz="1800" i="1" dirty="0" smtClean="0"/>
              <a:t> = &amp;</a:t>
            </a:r>
            <a:r>
              <a:rPr lang="en-US" sz="1800" i="1" dirty="0" err="1" smtClean="0"/>
              <a:t>class_name</a:t>
            </a:r>
            <a:r>
              <a:rPr lang="en-US" sz="1800" i="1" dirty="0" smtClean="0"/>
              <a:t> :: </a:t>
            </a:r>
            <a:r>
              <a:rPr lang="en-US" sz="1800" i="1" dirty="0" err="1" smtClean="0"/>
              <a:t>datamember_name</a:t>
            </a:r>
            <a:r>
              <a:rPr lang="en-US" sz="1800" i="1" dirty="0" smtClean="0"/>
              <a:t> ;</a:t>
            </a:r>
          </a:p>
          <a:p>
            <a:pPr indent="396875">
              <a:buNone/>
            </a:pPr>
            <a:endParaRPr lang="en-US" sz="1800" dirty="0" smtClean="0"/>
          </a:p>
          <a:p>
            <a:pPr indent="396875">
              <a:buNone/>
            </a:pPr>
            <a:r>
              <a:rPr lang="en-US" sz="1800" dirty="0" err="1" smtClean="0"/>
              <a:t>int</a:t>
            </a:r>
            <a:r>
              <a:rPr lang="en-US" sz="1800" dirty="0" smtClean="0"/>
              <a:t> A::*</a:t>
            </a:r>
            <a:r>
              <a:rPr lang="en-US" sz="1800" dirty="0" err="1" smtClean="0"/>
              <a:t>pmi</a:t>
            </a:r>
            <a:r>
              <a:rPr lang="en-US" sz="1800" dirty="0" smtClean="0"/>
              <a:t>; // declare </a:t>
            </a:r>
            <a:r>
              <a:rPr lang="en-US" sz="1800" dirty="0" err="1" smtClean="0"/>
              <a:t>pmi</a:t>
            </a:r>
            <a:r>
              <a:rPr lang="en-US" sz="1800" dirty="0" smtClean="0"/>
              <a:t> as a pointer to an </a:t>
            </a:r>
            <a:r>
              <a:rPr lang="en-US" sz="1800" dirty="0" err="1" smtClean="0"/>
              <a:t>int</a:t>
            </a:r>
            <a:r>
              <a:rPr lang="en-US" sz="1800" dirty="0" smtClean="0"/>
              <a:t> member of A</a:t>
            </a:r>
          </a:p>
          <a:p>
            <a:pPr indent="396875">
              <a:spcBef>
                <a:spcPts val="0"/>
              </a:spcBef>
              <a:buNone/>
            </a:pPr>
            <a:r>
              <a:rPr lang="en-US" sz="1800" dirty="0" smtClean="0"/>
              <a:t>class A</a:t>
            </a:r>
          </a:p>
          <a:p>
            <a:pPr indent="396875">
              <a:spcBef>
                <a:spcPts val="0"/>
              </a:spcBef>
              <a:buNone/>
            </a:pPr>
            <a:r>
              <a:rPr lang="en-US" sz="1800" dirty="0" smtClean="0"/>
              <a:t>{</a:t>
            </a:r>
          </a:p>
          <a:p>
            <a:pPr indent="396875">
              <a:spcBef>
                <a:spcPts val="0"/>
              </a:spcBef>
              <a:buNone/>
            </a:pPr>
            <a:r>
              <a:rPr lang="en-US" sz="1800" dirty="0" smtClean="0"/>
              <a:t>public:</a:t>
            </a:r>
          </a:p>
          <a:p>
            <a:pPr indent="396875">
              <a:spcBef>
                <a:spcPts val="0"/>
              </a:spcBef>
              <a:buNone/>
            </a:pPr>
            <a:r>
              <a:rPr lang="en-US" sz="1800" dirty="0" smtClean="0"/>
              <a:t> </a:t>
            </a:r>
            <a:r>
              <a:rPr lang="en-US" sz="1800" dirty="0" err="1" smtClean="0"/>
              <a:t>int</a:t>
            </a:r>
            <a:r>
              <a:rPr lang="en-US" sz="1800" dirty="0" smtClean="0"/>
              <a:t> num; </a:t>
            </a:r>
            <a:r>
              <a:rPr lang="en-US" sz="1800" dirty="0" err="1" smtClean="0"/>
              <a:t>int</a:t>
            </a:r>
            <a:r>
              <a:rPr lang="en-US" sz="1800" dirty="0" smtClean="0"/>
              <a:t> x;</a:t>
            </a:r>
          </a:p>
          <a:p>
            <a:pPr indent="396875">
              <a:spcBef>
                <a:spcPts val="0"/>
              </a:spcBef>
              <a:buNone/>
            </a:pPr>
            <a:r>
              <a:rPr lang="en-US" sz="1800" dirty="0" smtClean="0"/>
              <a:t>};</a:t>
            </a:r>
          </a:p>
          <a:p>
            <a:pPr indent="396875">
              <a:spcBef>
                <a:spcPts val="0"/>
              </a:spcBef>
              <a:buNone/>
            </a:pPr>
            <a:r>
              <a:rPr lang="en-US" sz="1800" dirty="0" err="1" smtClean="0"/>
              <a:t>int</a:t>
            </a:r>
            <a:r>
              <a:rPr lang="en-US" sz="1800" dirty="0" smtClean="0"/>
              <a:t> A::*</a:t>
            </a:r>
            <a:r>
              <a:rPr lang="en-US" sz="1800" dirty="0" err="1" smtClean="0"/>
              <a:t>pmi</a:t>
            </a:r>
            <a:r>
              <a:rPr lang="en-US" sz="1800" dirty="0" smtClean="0"/>
              <a:t> = &amp;A::num;  //initialize </a:t>
            </a:r>
            <a:r>
              <a:rPr lang="en-US" sz="1800" dirty="0" err="1" smtClean="0"/>
              <a:t>pmi</a:t>
            </a:r>
            <a:endParaRPr lang="en-US" sz="1800" dirty="0" smtClean="0"/>
          </a:p>
          <a:p>
            <a:pPr indent="396875">
              <a:buNone/>
            </a:pPr>
            <a:endParaRPr lang="en-US" sz="1800" i="1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Classes and 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Pointers to member functions and data members</a:t>
            </a:r>
          </a:p>
          <a:p>
            <a:pPr lvl="1" eaLnBrk="1" hangingPunct="1"/>
            <a:r>
              <a:rPr lang="en-US" sz="2400" dirty="0" smtClean="0"/>
              <a:t>Manipulate a data member through objects</a:t>
            </a:r>
          </a:p>
          <a:p>
            <a:pPr indent="396875">
              <a:buNone/>
            </a:pPr>
            <a:r>
              <a:rPr lang="en-US" sz="1800" dirty="0" smtClean="0"/>
              <a:t>  Object.*</a:t>
            </a:r>
            <a:r>
              <a:rPr lang="en-US" sz="1800" dirty="0" err="1" smtClean="0"/>
              <a:t>pointerToMember</a:t>
            </a:r>
            <a:endParaRPr lang="en-US" sz="1800" dirty="0" smtClean="0"/>
          </a:p>
          <a:p>
            <a:pPr indent="396875">
              <a:buNone/>
            </a:pPr>
            <a:r>
              <a:rPr lang="en-US" sz="1800" dirty="0" smtClean="0"/>
              <a:t>  </a:t>
            </a:r>
            <a:r>
              <a:rPr lang="en-US" sz="1800" dirty="0" err="1" smtClean="0"/>
              <a:t>ObjectPointer</a:t>
            </a:r>
            <a:r>
              <a:rPr lang="en-US" sz="1800" dirty="0" smtClean="0"/>
              <a:t>-&gt;*</a:t>
            </a:r>
            <a:r>
              <a:rPr lang="en-US" sz="1800" dirty="0" err="1" smtClean="0"/>
              <a:t>pointerToMember</a:t>
            </a:r>
            <a:r>
              <a:rPr lang="en-US" sz="1800" dirty="0" smtClean="0"/>
              <a:t> //can be accessed</a:t>
            </a:r>
          </a:p>
          <a:p>
            <a:pPr indent="455613">
              <a:buNone/>
            </a:pPr>
            <a:r>
              <a:rPr lang="en-US" sz="1800" dirty="0" smtClean="0"/>
              <a:t>A a1;</a:t>
            </a:r>
          </a:p>
          <a:p>
            <a:pPr indent="455613">
              <a:buNone/>
            </a:pPr>
            <a:r>
              <a:rPr lang="en-US" sz="1800" dirty="0" smtClean="0"/>
              <a:t>A a2;</a:t>
            </a:r>
          </a:p>
          <a:p>
            <a:pPr indent="455613">
              <a:buNone/>
            </a:pPr>
            <a:r>
              <a:rPr lang="en-US" sz="1800" dirty="0" err="1" smtClean="0"/>
              <a:t>int</a:t>
            </a:r>
            <a:r>
              <a:rPr lang="en-US" sz="1800" dirty="0" smtClean="0"/>
              <a:t> n = a1.*</a:t>
            </a:r>
            <a:r>
              <a:rPr lang="en-US" sz="1800" dirty="0" err="1" smtClean="0"/>
              <a:t>pmi</a:t>
            </a:r>
            <a:r>
              <a:rPr lang="en-US" sz="1800" dirty="0" smtClean="0"/>
              <a:t>; // copy the value of a1.num to n</a:t>
            </a:r>
          </a:p>
          <a:p>
            <a:pPr indent="455613">
              <a:buNone/>
            </a:pPr>
            <a:r>
              <a:rPr lang="en-US" sz="1800" dirty="0" smtClean="0"/>
              <a:t>a1.*</a:t>
            </a:r>
            <a:r>
              <a:rPr lang="en-US" sz="1800" dirty="0" err="1" smtClean="0"/>
              <a:t>pmi</a:t>
            </a:r>
            <a:r>
              <a:rPr lang="en-US" sz="1800" dirty="0" smtClean="0"/>
              <a:t> = 5; // assign the value to a1.num </a:t>
            </a:r>
          </a:p>
          <a:p>
            <a:pPr indent="455613">
              <a:buNone/>
            </a:pPr>
            <a:r>
              <a:rPr lang="en-US" sz="1800" dirty="0" smtClean="0"/>
              <a:t>a2.*</a:t>
            </a:r>
            <a:r>
              <a:rPr lang="en-US" sz="1800" dirty="0" err="1" smtClean="0"/>
              <a:t>pmi</a:t>
            </a:r>
            <a:r>
              <a:rPr lang="en-US" sz="1800" dirty="0" smtClean="0"/>
              <a:t> = 6; // assign the value 6 to a2.num </a:t>
            </a:r>
          </a:p>
          <a:p>
            <a:pPr indent="396875">
              <a:buNone/>
            </a:pPr>
            <a:r>
              <a:rPr lang="en-US" sz="2400" dirty="0" smtClean="0"/>
              <a:t>Access a data member through a pointer to A below.</a:t>
            </a:r>
          </a:p>
          <a:p>
            <a:pPr indent="455613">
              <a:buNone/>
            </a:pPr>
            <a:r>
              <a:rPr lang="en-US" sz="1800" dirty="0" smtClean="0"/>
              <a:t>A * pa = new A;</a:t>
            </a:r>
          </a:p>
          <a:p>
            <a:pPr indent="455613">
              <a:buNone/>
            </a:pPr>
            <a:r>
              <a:rPr lang="en-US" sz="1800" dirty="0" err="1" smtClean="0"/>
              <a:t>int</a:t>
            </a:r>
            <a:r>
              <a:rPr lang="en-US" sz="1800" dirty="0" smtClean="0"/>
              <a:t> n = pa-&gt;*</a:t>
            </a:r>
            <a:r>
              <a:rPr lang="en-US" sz="1800" dirty="0" err="1" smtClean="0"/>
              <a:t>pmi</a:t>
            </a:r>
            <a:r>
              <a:rPr lang="en-US" sz="1800" dirty="0" smtClean="0"/>
              <a:t>; // assign to n the value of pa-&gt;num </a:t>
            </a:r>
          </a:p>
          <a:p>
            <a:pPr indent="455613">
              <a:buNone/>
            </a:pPr>
            <a:r>
              <a:rPr lang="en-US" sz="1800" dirty="0" smtClean="0"/>
              <a:t>pa-&gt;*</a:t>
            </a:r>
            <a:r>
              <a:rPr lang="en-US" sz="1800" dirty="0" err="1" smtClean="0"/>
              <a:t>pmi</a:t>
            </a:r>
            <a:r>
              <a:rPr lang="en-US" sz="1800" dirty="0" smtClean="0"/>
              <a:t> = 5; // assign the value 5 to pa-&gt;num </a:t>
            </a:r>
          </a:p>
          <a:p>
            <a:pPr indent="396875">
              <a:buNone/>
            </a:pPr>
            <a:endParaRPr lang="en-US" sz="1800" i="1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Classes and 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Pointers to member functions and data members</a:t>
            </a:r>
          </a:p>
          <a:p>
            <a:pPr lvl="1" eaLnBrk="1" hangingPunct="1"/>
            <a:r>
              <a:rPr lang="en-US" sz="2400" dirty="0" smtClean="0"/>
              <a:t>Declaring pointers to member functions</a:t>
            </a:r>
          </a:p>
          <a:p>
            <a:pPr lvl="1" eaLnBrk="1" hangingPunct="1">
              <a:buNone/>
            </a:pPr>
            <a:r>
              <a:rPr lang="en-US" sz="2400" dirty="0" smtClean="0"/>
              <a:t>    </a:t>
            </a:r>
            <a:r>
              <a:rPr lang="en-US" sz="1800" dirty="0" err="1" smtClean="0"/>
              <a:t>return_type</a:t>
            </a:r>
            <a:r>
              <a:rPr lang="en-US" sz="1800" dirty="0" smtClean="0"/>
              <a:t> (</a:t>
            </a:r>
            <a:r>
              <a:rPr lang="en-US" sz="1800" dirty="0" err="1" smtClean="0"/>
              <a:t>class_name</a:t>
            </a:r>
            <a:r>
              <a:rPr lang="en-US" sz="1800" dirty="0" smtClean="0"/>
              <a:t>::*</a:t>
            </a:r>
            <a:r>
              <a:rPr lang="en-US" sz="1800" dirty="0" err="1" smtClean="0"/>
              <a:t>ptr_name</a:t>
            </a:r>
            <a:r>
              <a:rPr lang="en-US" sz="1800" dirty="0" smtClean="0"/>
              <a:t>) (</a:t>
            </a:r>
            <a:r>
              <a:rPr lang="en-US" sz="1800" dirty="0" err="1" smtClean="0"/>
              <a:t>argument_type</a:t>
            </a:r>
            <a:r>
              <a:rPr lang="en-US" sz="1800" dirty="0" smtClean="0"/>
              <a:t>) = &amp;</a:t>
            </a:r>
            <a:r>
              <a:rPr lang="en-US" sz="1800" dirty="0" err="1" smtClean="0"/>
              <a:t>class_name</a:t>
            </a:r>
            <a:r>
              <a:rPr lang="en-US" sz="1800" dirty="0" smtClean="0"/>
              <a:t>::</a:t>
            </a:r>
            <a:r>
              <a:rPr lang="en-US" sz="1800" dirty="0" err="1" smtClean="0"/>
              <a:t>function_name</a:t>
            </a:r>
            <a:r>
              <a:rPr lang="en-US" sz="1800" dirty="0" smtClean="0"/>
              <a:t> ;</a:t>
            </a:r>
          </a:p>
          <a:p>
            <a:pPr indent="396875">
              <a:buNone/>
            </a:pPr>
            <a:r>
              <a:rPr lang="en-US" sz="1800" dirty="0" smtClean="0"/>
              <a:t>class A </a:t>
            </a:r>
          </a:p>
          <a:p>
            <a:pPr indent="396875">
              <a:buNone/>
            </a:pPr>
            <a:r>
              <a:rPr lang="en-US" sz="1800" dirty="0" smtClean="0"/>
              <a:t>{</a:t>
            </a:r>
          </a:p>
          <a:p>
            <a:pPr indent="396875">
              <a:buNone/>
            </a:pPr>
            <a:r>
              <a:rPr lang="en-US" sz="1800" dirty="0" smtClean="0"/>
              <a:t>public:</a:t>
            </a:r>
          </a:p>
          <a:p>
            <a:pPr indent="396875">
              <a:buNone/>
            </a:pPr>
            <a:r>
              <a:rPr lang="en-US" sz="1800" dirty="0" smtClean="0"/>
              <a:t> 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func</a:t>
            </a:r>
            <a:r>
              <a:rPr lang="en-US" sz="1800" dirty="0" smtClean="0"/>
              <a:t> (); </a:t>
            </a:r>
          </a:p>
          <a:p>
            <a:pPr indent="396875">
              <a:buNone/>
            </a:pPr>
            <a:r>
              <a:rPr lang="en-US" sz="1800" dirty="0" smtClean="0"/>
              <a:t>};</a:t>
            </a:r>
          </a:p>
          <a:p>
            <a:pPr indent="396875">
              <a:buNone/>
            </a:pPr>
            <a:r>
              <a:rPr lang="en-US" sz="1800" dirty="0" smtClean="0"/>
              <a:t> </a:t>
            </a:r>
          </a:p>
          <a:p>
            <a:pPr indent="396875">
              <a:buNone/>
            </a:pPr>
            <a:r>
              <a:rPr lang="en-US" sz="1800" dirty="0" err="1" smtClean="0"/>
              <a:t>int</a:t>
            </a:r>
            <a:r>
              <a:rPr lang="en-US" sz="1800" dirty="0" smtClean="0"/>
              <a:t> (A::*</a:t>
            </a:r>
            <a:r>
              <a:rPr lang="en-US" sz="1800" dirty="0" err="1" smtClean="0"/>
              <a:t>pmf</a:t>
            </a:r>
            <a:r>
              <a:rPr lang="en-US" sz="1800" dirty="0" smtClean="0"/>
              <a:t>) (); /* </a:t>
            </a:r>
            <a:r>
              <a:rPr lang="en-US" sz="1800" dirty="0" err="1" smtClean="0"/>
              <a:t>pmf</a:t>
            </a:r>
            <a:r>
              <a:rPr lang="en-US" sz="1800" dirty="0" smtClean="0"/>
              <a:t> is a pointer to some member </a:t>
            </a:r>
          </a:p>
          <a:p>
            <a:pPr indent="396875">
              <a:buNone/>
            </a:pPr>
            <a:r>
              <a:rPr lang="en-US" sz="1800" dirty="0" smtClean="0"/>
              <a:t>function of class A that returns </a:t>
            </a:r>
            <a:r>
              <a:rPr lang="en-US" sz="1800" dirty="0" err="1" smtClean="0"/>
              <a:t>int</a:t>
            </a:r>
            <a:r>
              <a:rPr lang="en-US" sz="1800" dirty="0" smtClean="0"/>
              <a:t> and takes no  arguments*/</a:t>
            </a:r>
          </a:p>
          <a:p>
            <a:pPr indent="396875">
              <a:buNone/>
            </a:pPr>
            <a:endParaRPr lang="en-US" sz="1800" i="1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Classes and 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Pointers to member functions and data members</a:t>
            </a:r>
          </a:p>
          <a:p>
            <a:pPr lvl="1" eaLnBrk="1" hangingPunct="1"/>
            <a:r>
              <a:rPr lang="en-US" sz="2400" dirty="0" smtClean="0"/>
              <a:t>Declaring pointers to member functions</a:t>
            </a:r>
          </a:p>
          <a:p>
            <a:pPr lvl="1" eaLnBrk="1" hangingPunct="1"/>
            <a:r>
              <a:rPr lang="en-US" sz="2400" dirty="0" smtClean="0"/>
              <a:t>A pointer to a member function looks just like a pointer to function, but it contains the class's name immediately followed by the :: </a:t>
            </a:r>
            <a:r>
              <a:rPr lang="en-US" sz="2400" dirty="0" smtClean="0"/>
              <a:t>operator</a:t>
            </a:r>
            <a:endParaRPr lang="en-US" sz="2400" dirty="0" smtClean="0"/>
          </a:p>
          <a:p>
            <a:pPr lvl="1" eaLnBrk="1" hangingPunct="1"/>
            <a:endParaRPr lang="en-US" sz="2400" dirty="0" smtClean="0"/>
          </a:p>
          <a:p>
            <a:pPr indent="396875">
              <a:buNone/>
            </a:pPr>
            <a:r>
              <a:rPr lang="en-US" sz="1800" dirty="0" err="1" smtClean="0"/>
              <a:t>pmf</a:t>
            </a:r>
            <a:r>
              <a:rPr lang="en-US" sz="1800" dirty="0" smtClean="0"/>
              <a:t> = &amp;A::</a:t>
            </a:r>
            <a:r>
              <a:rPr lang="en-US" sz="1800" dirty="0" err="1" smtClean="0"/>
              <a:t>func</a:t>
            </a:r>
            <a:r>
              <a:rPr lang="en-US" sz="1800" dirty="0" smtClean="0"/>
              <a:t>; //assign </a:t>
            </a:r>
            <a:r>
              <a:rPr lang="en-US" sz="1800" dirty="0" err="1" smtClean="0"/>
              <a:t>pmf</a:t>
            </a:r>
            <a:endParaRPr lang="en-US" sz="1800" dirty="0" smtClean="0"/>
          </a:p>
          <a:p>
            <a:pPr indent="396875">
              <a:buNone/>
            </a:pPr>
            <a:r>
              <a:rPr lang="en-US" sz="1800" dirty="0" smtClean="0"/>
              <a:t>A </a:t>
            </a:r>
            <a:r>
              <a:rPr lang="en-US" sz="1800" dirty="0" err="1" smtClean="0"/>
              <a:t>a</a:t>
            </a:r>
            <a:r>
              <a:rPr lang="en-US" sz="1800" dirty="0" smtClean="0"/>
              <a:t>;</a:t>
            </a:r>
          </a:p>
          <a:p>
            <a:pPr indent="396875">
              <a:buNone/>
            </a:pPr>
            <a:r>
              <a:rPr lang="en-US" sz="1800" dirty="0" smtClean="0"/>
              <a:t>A *pa = &amp;a;</a:t>
            </a:r>
          </a:p>
          <a:p>
            <a:pPr indent="396875">
              <a:buNone/>
            </a:pPr>
            <a:r>
              <a:rPr lang="en-US" sz="1800" dirty="0" smtClean="0"/>
              <a:t>(a.*</a:t>
            </a:r>
            <a:r>
              <a:rPr lang="en-US" sz="1800" dirty="0" err="1" smtClean="0"/>
              <a:t>pmf</a:t>
            </a:r>
            <a:r>
              <a:rPr lang="en-US" sz="1800" dirty="0" smtClean="0"/>
              <a:t>)(); // invoke </a:t>
            </a:r>
            <a:r>
              <a:rPr lang="en-US" sz="1800" dirty="0" err="1" smtClean="0"/>
              <a:t>a.func</a:t>
            </a:r>
            <a:r>
              <a:rPr lang="en-US" sz="1800" dirty="0" smtClean="0"/>
              <a:t>() </a:t>
            </a:r>
          </a:p>
          <a:p>
            <a:pPr indent="396875">
              <a:buNone/>
            </a:pPr>
            <a:r>
              <a:rPr lang="en-US" sz="1800" dirty="0" smtClean="0"/>
              <a:t>// call through a pointer to an object</a:t>
            </a:r>
          </a:p>
          <a:p>
            <a:pPr indent="396875">
              <a:buNone/>
            </a:pPr>
            <a:r>
              <a:rPr lang="en-US" sz="1800" dirty="0" smtClean="0"/>
              <a:t>(pa-&gt;*</a:t>
            </a:r>
            <a:r>
              <a:rPr lang="en-US" sz="1800" dirty="0" err="1" smtClean="0"/>
              <a:t>pmf</a:t>
            </a:r>
            <a:r>
              <a:rPr lang="en-US" sz="1800" dirty="0" smtClean="0"/>
              <a:t>)(); // calls pa-&gt;</a:t>
            </a:r>
            <a:r>
              <a:rPr lang="en-US" sz="1800" dirty="0" err="1" smtClean="0"/>
              <a:t>func</a:t>
            </a:r>
            <a:r>
              <a:rPr lang="en-US" sz="1800" dirty="0" smtClean="0"/>
              <a:t>()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Classes and 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This pointer</a:t>
            </a:r>
          </a:p>
          <a:p>
            <a:pPr lvl="1" eaLnBrk="1" hangingPunct="1"/>
            <a:r>
              <a:rPr lang="en-US" sz="2400" dirty="0" smtClean="0"/>
              <a:t>An alternative to returning an object from one of its member functions</a:t>
            </a:r>
          </a:p>
          <a:p>
            <a:pPr lvl="1" eaLnBrk="1" hangingPunct="1"/>
            <a:r>
              <a:rPr lang="en-US" sz="2400" dirty="0" smtClean="0"/>
              <a:t>Instead of explicitly declaring a variable when implementing a function that returns the same object, the compiler simply needs to know what object you want to return: the object that called the method or a newly declared one. </a:t>
            </a:r>
          </a:p>
          <a:p>
            <a:pPr lvl="1" eaLnBrk="1" hangingPunct="1"/>
            <a:r>
              <a:rPr lang="en-US" sz="2400" dirty="0" smtClean="0"/>
              <a:t>If you want to return the same object, you can use a special pointer called </a:t>
            </a:r>
            <a:r>
              <a:rPr lang="en-US" sz="2400" b="1" dirty="0" smtClean="0"/>
              <a:t>this</a:t>
            </a:r>
            <a:r>
              <a:rPr lang="en-US" sz="2400" dirty="0" smtClean="0"/>
              <a:t>.</a:t>
            </a:r>
          </a:p>
          <a:p>
            <a:pPr lvl="1" eaLnBrk="1" hangingPunct="1"/>
            <a:endParaRPr lang="en-US" sz="2400" dirty="0" smtClean="0"/>
          </a:p>
          <a:p>
            <a:pPr lvl="1" eaLnBrk="1" hangingPunct="1">
              <a:buNone/>
            </a:pPr>
            <a:endParaRPr lang="en-US" sz="2400" dirty="0" smtClean="0"/>
          </a:p>
          <a:p>
            <a:pPr indent="396875">
              <a:buNone/>
            </a:pPr>
            <a:endParaRPr lang="en-US" sz="18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18354</TotalTime>
  <Words>664</Words>
  <Application>Microsoft Office PowerPoint</Application>
  <PresentationFormat>On-screen Show (4:3)</PresentationFormat>
  <Paragraphs>114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Classes and Pointers</vt:lpstr>
      <vt:lpstr>Classes and Pointers</vt:lpstr>
      <vt:lpstr>Classes and Pointers</vt:lpstr>
      <vt:lpstr>Classes and Pointers</vt:lpstr>
      <vt:lpstr>Classes and Pointers</vt:lpstr>
      <vt:lpstr>Classes and Pointers</vt:lpstr>
      <vt:lpstr>Classes and Pointers</vt:lpstr>
      <vt:lpstr>Classes and Pointers</vt:lpstr>
      <vt:lpstr>Classes and Pointers</vt:lpstr>
      <vt:lpstr>Classes and Pointers</vt:lpstr>
      <vt:lpstr>Classes and Pointers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Kenrick</dc:creator>
  <cp:lastModifiedBy>Feng Gu</cp:lastModifiedBy>
  <cp:revision>119</cp:revision>
  <dcterms:created xsi:type="dcterms:W3CDTF">2006-08-16T00:00:00Z</dcterms:created>
  <dcterms:modified xsi:type="dcterms:W3CDTF">2021-11-22T15:42:57Z</dcterms:modified>
</cp:coreProperties>
</file>