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302" r:id="rId3"/>
    <p:sldId id="303" r:id="rId4"/>
    <p:sldId id="259" r:id="rId5"/>
    <p:sldId id="304" r:id="rId6"/>
    <p:sldId id="260" r:id="rId7"/>
    <p:sldId id="305" r:id="rId8"/>
    <p:sldId id="306" r:id="rId9"/>
    <p:sldId id="30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65864-7F64-4AD0-8747-38995A7EA669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DD271-EEB8-4729-B856-B5862D897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F6FF0FC-23FD-4C55-AE9A-D6CFC893077B}" type="datetimeFigureOut">
              <a:rPr lang="en-US"/>
              <a:pPr>
                <a:defRPr/>
              </a:pPr>
              <a:t>9/26/2021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A309EE-B3A9-42DF-9CD1-52B1260DB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85890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9EFA70-DADF-4C04-9009-33D8F1AB6C3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3572905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9EFA70-DADF-4C04-9009-33D8F1AB6C3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3572905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8E1C95-28C4-4E3A-90F9-9930097F689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459467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9EFA70-DADF-4C04-9009-33D8F1AB6C3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3572905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9EFA70-DADF-4C04-9009-33D8F1AB6C3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3572905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9EFA70-DADF-4C04-9009-33D8F1AB6C3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3572905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AB6F1-1FB6-4AAB-9C93-EB30F56289BA}" type="datetime1">
              <a:rPr lang="en-US"/>
              <a:pPr>
                <a:defRPr/>
              </a:pPr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2016 Pearson Inc. All rights reserved.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4BF37A71-C053-4672-B8D5-614BE64B7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8170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ED090-ADE9-4B0A-B86D-5FE3FC843E8D}" type="datetime1">
              <a:rPr lang="en-US"/>
              <a:pPr>
                <a:defRPr/>
              </a:pPr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F8B59D95-389C-475D-A038-F55EE0FAA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476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3C999-1342-4703-842A-F2CAA21907E3}" type="datetime1">
              <a:rPr lang="en-US"/>
              <a:pPr>
                <a:defRPr/>
              </a:pPr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0F62C324-9047-4D38-AE20-B6B3D763B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870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4876800" y="63246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ED06F-A980-4917-9D38-C8814F65F665}" type="datetime1">
              <a:rPr lang="en-US"/>
              <a:pPr>
                <a:defRPr/>
              </a:pPr>
              <a:t>9/26/2021</a:t>
            </a:fld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C3B3C461-3E2D-46D3-9D15-F802950B3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340475"/>
            <a:ext cx="4343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42906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85051-79AA-44B3-A265-F642C4E3F268}" type="datetime1">
              <a:rPr lang="en-US"/>
              <a:pPr>
                <a:defRPr/>
              </a:pPr>
              <a:t>9/26/2021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BA5E45F-794D-4CA3-A610-4D54A0899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9500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08883-1614-41A1-A045-A2E918C6DBB8}" type="datetime1">
              <a:rPr lang="en-US"/>
              <a:pPr>
                <a:defRPr/>
              </a:pPr>
              <a:t>9/26/2021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32F145EF-8EE5-458B-BED5-A7EA7543A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0813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1EED0-7502-4482-A8EF-4C581CDD99AB}" type="datetime1">
              <a:rPr lang="en-US"/>
              <a:pPr>
                <a:defRPr/>
              </a:pPr>
              <a:t>9/26/2021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4958F26-20E1-4E74-963A-5D2A8DB8E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90610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D1AD1-6FF1-4A52-A0F0-82E7B479003E}" type="datetime1">
              <a:rPr lang="en-US"/>
              <a:pPr>
                <a:defRPr/>
              </a:pPr>
              <a:t>9/26/2021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01CD27A-5EEA-4A74-891A-44D9BC1AA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15056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7C915-3838-4DAD-8AA9-EE4747359733}" type="datetime1">
              <a:rPr lang="en-US"/>
              <a:pPr>
                <a:defRPr/>
              </a:pPr>
              <a:t>9/26/2021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DC421DBC-B008-4DC6-B57B-05F68DC0F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1330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7B6DF-6ABC-4F39-8730-AAD955173F0C}" type="datetime1">
              <a:rPr lang="en-US"/>
              <a:pPr>
                <a:defRPr/>
              </a:pPr>
              <a:t>9/26/2021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8D329ED-399D-4ABD-9AC7-24AE9BFFA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142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65D00-C7EC-4B44-9672-73D58F96BC33}" type="datetime1">
              <a:rPr lang="en-US"/>
              <a:pPr>
                <a:defRPr/>
              </a:pPr>
              <a:t>9/26/2021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77B3865-671B-4009-816E-101A3A3C4B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254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6340475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F05736-0F12-4A59-9874-29B7F6E46A5A}" type="datetime1">
              <a:rPr lang="en-US"/>
              <a:pPr>
                <a:defRPr/>
              </a:pPr>
              <a:t>9/26/2021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Copyright © 2016 Pearson Inc. 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C733A387-0A6A-4CC0-BB14-A596A72F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98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5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79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Enumeration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What is enumeration? 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Sets up a new data type</a:t>
            </a:r>
            <a:endParaRPr lang="en-US" sz="2000" dirty="0" smtClean="0"/>
          </a:p>
          <a:p>
            <a:pPr lvl="1" eaLnBrk="1" hangingPunct="1"/>
            <a:r>
              <a:rPr lang="en-US" sz="2400" dirty="0" smtClean="0"/>
              <a:t>Defines a set of integer constants</a:t>
            </a:r>
            <a:endParaRPr lang="en-US" sz="2400" dirty="0" smtClean="0"/>
          </a:p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Syntax</a:t>
            </a:r>
            <a:endParaRPr lang="en-US" sz="2800" dirty="0" smtClean="0"/>
          </a:p>
          <a:p>
            <a:pPr lvl="1" eaLnBrk="1" hangingPunct="1"/>
            <a:r>
              <a:rPr lang="en-US" sz="2400" dirty="0" err="1" smtClean="0"/>
              <a:t>enum</a:t>
            </a:r>
            <a:r>
              <a:rPr lang="en-US" sz="2400" dirty="0" smtClean="0"/>
              <a:t> </a:t>
            </a:r>
            <a:r>
              <a:rPr lang="en-US" sz="2400" dirty="0" err="1" smtClean="0"/>
              <a:t>enumeration_name</a:t>
            </a:r>
            <a:r>
              <a:rPr lang="en-US" sz="2400" dirty="0" smtClean="0"/>
              <a:t> {enumerator1, enumerator2, ... , </a:t>
            </a:r>
            <a:r>
              <a:rPr lang="en-US" sz="2400" dirty="0" err="1" smtClean="0"/>
              <a:t>enumeratorN</a:t>
            </a:r>
            <a:r>
              <a:rPr lang="en-US" sz="2400" dirty="0" smtClean="0"/>
              <a:t>};</a:t>
            </a:r>
          </a:p>
          <a:p>
            <a:pPr lvl="1" eaLnBrk="1" hangingPunct="1"/>
            <a:r>
              <a:rPr lang="en-US" sz="2400" dirty="0" smtClean="0"/>
              <a:t>Each enumerator has a constant integer value</a:t>
            </a:r>
          </a:p>
          <a:p>
            <a:pPr lvl="1" eaLnBrk="1" hangingPunct="1"/>
            <a:r>
              <a:rPr lang="en-US" sz="2400" dirty="0" smtClean="0"/>
              <a:t>Default: the first one’s value is 0 and each succeeding one incremented by one </a:t>
            </a:r>
          </a:p>
          <a:p>
            <a:pPr lvl="1" eaLnBrk="1" hangingPunct="1"/>
            <a:r>
              <a:rPr lang="en-US" sz="2400" dirty="0" smtClean="0"/>
              <a:t>Can specify any of them</a:t>
            </a:r>
          </a:p>
          <a:p>
            <a:pPr lvl="1" eaLnBrk="1" hangingPunct="1"/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Enumeration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Why enumeration?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Regular variable assigned to a value has no sensible meaning</a:t>
            </a:r>
            <a:endParaRPr lang="en-US" sz="2000" dirty="0" smtClean="0"/>
          </a:p>
          <a:p>
            <a:pPr lvl="1" eaLnBrk="1" hangingPunct="1"/>
            <a:r>
              <a:rPr lang="en-US" sz="2400" dirty="0" smtClean="0"/>
              <a:t>Enumeration establishes a set of values that a variable can take on</a:t>
            </a:r>
          </a:p>
          <a:p>
            <a:pPr lvl="1" eaLnBrk="1" hangingPunct="1"/>
            <a:r>
              <a:rPr lang="en-US" sz="2400" dirty="0" smtClean="0"/>
              <a:t>You may not need to know the values, only the relative values, making the names more valuable </a:t>
            </a:r>
            <a:endParaRPr lang="en-US" sz="2400" dirty="0" smtClean="0"/>
          </a:p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Types of enumerations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With name, you can declare variables</a:t>
            </a:r>
          </a:p>
          <a:p>
            <a:pPr lvl="1" eaLnBrk="1" hangingPunct="1"/>
            <a:r>
              <a:rPr lang="en-US" sz="2400" dirty="0" smtClean="0"/>
              <a:t>Without name, you cannot declare variables </a:t>
            </a: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Enumeration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Examples </a:t>
            </a:r>
            <a:endParaRPr lang="en-US" sz="2800" dirty="0" smtClean="0"/>
          </a:p>
          <a:p>
            <a:pPr lvl="1" eaLnBrk="1" hangingPunct="1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color {green, blue, yellow};  </a:t>
            </a:r>
          </a:p>
          <a:p>
            <a:pPr lvl="1" eaLnBrk="1" hangingPunct="1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{start, end};</a:t>
            </a:r>
          </a:p>
          <a:p>
            <a:pPr lvl="1" eaLnBrk="1" hangingPunct="1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larry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curly,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shemp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1" eaLnBrk="1" hangingPunct="1">
              <a:buNone/>
            </a:pPr>
            <a:r>
              <a:rPr lang="en-US" sz="2000" dirty="0" smtClean="0"/>
              <a:t>     color </a:t>
            </a:r>
            <a:r>
              <a:rPr lang="en-US" sz="2000" dirty="0" smtClean="0"/>
              <a:t>hue;             // </a:t>
            </a:r>
            <a:r>
              <a:rPr lang="en-US" sz="2000" dirty="0" smtClean="0"/>
              <a:t>valid, </a:t>
            </a:r>
            <a:r>
              <a:rPr lang="en-US" sz="2000" dirty="0" smtClean="0"/>
              <a:t>hue can be green or blue or yellow</a:t>
            </a:r>
            <a:br>
              <a:rPr lang="en-US" sz="2000" dirty="0" smtClean="0"/>
            </a:br>
            <a:r>
              <a:rPr lang="en-US" sz="2000" dirty="0" smtClean="0"/>
              <a:t>color hue = green;    </a:t>
            </a:r>
            <a:r>
              <a:rPr lang="en-US" sz="2000" dirty="0" smtClean="0"/>
              <a:t>// </a:t>
            </a:r>
            <a:r>
              <a:rPr lang="en-US" sz="2000" dirty="0" smtClean="0"/>
              <a:t>a valid initialization</a:t>
            </a:r>
            <a:br>
              <a:rPr lang="en-US" sz="2000" dirty="0" smtClean="0"/>
            </a:br>
            <a:r>
              <a:rPr lang="en-US" sz="2000" dirty="0" smtClean="0"/>
              <a:t>color hue = 2;         // INVALID: hue is a color, so it can only have </a:t>
            </a:r>
            <a:r>
              <a:rPr lang="en-US" sz="2000" dirty="0" smtClean="0"/>
              <a:t>values</a:t>
            </a:r>
          </a:p>
          <a:p>
            <a:pPr lvl="1" eaLnBrk="1" hangingPunct="1"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                                       of </a:t>
            </a:r>
            <a:r>
              <a:rPr lang="en-US" sz="2000" dirty="0" smtClean="0"/>
              <a:t>green, blue, or yellow </a:t>
            </a:r>
            <a:br>
              <a:rPr lang="en-US" sz="2000" dirty="0" smtClean="0"/>
            </a:br>
            <a:r>
              <a:rPr lang="en-US" sz="2000" dirty="0" smtClean="0"/>
              <a:t>color hue = color(2);  // this would assign yellow to hue via a cast</a:t>
            </a:r>
            <a:br>
              <a:rPr lang="en-US" sz="2000" dirty="0" smtClean="0"/>
            </a:br>
            <a:r>
              <a:rPr lang="en-US" sz="2000" dirty="0" err="1" smtClean="0"/>
              <a:t>int</a:t>
            </a:r>
            <a:r>
              <a:rPr lang="en-US" sz="2000" dirty="0" smtClean="0"/>
              <a:t> x = hue;           // hue is promoted to an </a:t>
            </a:r>
            <a:r>
              <a:rPr lang="en-US" sz="2000" dirty="0" err="1" smtClean="0"/>
              <a:t>int</a:t>
            </a:r>
            <a:r>
              <a:rPr lang="en-US" sz="2000" dirty="0" smtClean="0"/>
              <a:t> automatically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enum</a:t>
            </a:r>
            <a:r>
              <a:rPr lang="en-US" sz="2000" dirty="0" smtClean="0"/>
              <a:t> exit {door = 7, window = 3, chimney, drain = 1};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en-US" sz="2000" dirty="0" smtClean="0"/>
              <a:t>                  </a:t>
            </a:r>
            <a:r>
              <a:rPr lang="en-US" sz="2000" dirty="0" smtClean="0"/>
              <a:t>so, door is 7, window is 3, chimney is 4, and drain is 1.</a:t>
            </a:r>
          </a:p>
          <a:p>
            <a:pPr lvl="1" eaLnBrk="1" hangingPunct="1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2400" dirty="0" smtClean="0"/>
              <a:t>  </a:t>
            </a: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 </a:t>
            </a:r>
            <a:r>
              <a:rPr lang="en-US" sz="3600" dirty="0" smtClean="0"/>
              <a:t>Sample program 1 </a:t>
            </a:r>
            <a:endParaRPr lang="en-US" sz="3600" dirty="0"/>
          </a:p>
        </p:txBody>
      </p:sp>
      <p:pic>
        <p:nvPicPr>
          <p:cNvPr id="87042" name="Picture 2" descr="C:\Users\Feng Gu\AppData\Roaming\Tencent\Users\55982844\QQ\WinTemp\RichOle\1S7E4[{F_S2V8RE{E~0NLY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447800"/>
            <a:ext cx="6386547" cy="3810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 </a:t>
            </a:r>
            <a:r>
              <a:rPr lang="en-US" sz="3600" dirty="0" smtClean="0"/>
              <a:t>Sample program 1 </a:t>
            </a:r>
            <a:endParaRPr lang="en-US" sz="3600" dirty="0"/>
          </a:p>
        </p:txBody>
      </p:sp>
      <p:pic>
        <p:nvPicPr>
          <p:cNvPr id="104449" name="Picture 1" descr="C:\Users\Feng Gu\AppData\Roaming\Tencent\Users\55982844\QQ\WinTemp\RichOle\$68EK}BLIR5FR}0]KTJMF0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399" y="1295400"/>
            <a:ext cx="5634837" cy="5181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Sample program 1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1295400" y="1676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3</a:t>
            </a:r>
          </a:p>
          <a:p>
            <a:r>
              <a:rPr lang="en-US" dirty="0" smtClean="0"/>
              <a:t>It's Weekday!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 </a:t>
            </a:r>
            <a:r>
              <a:rPr lang="en-US" sz="3600" dirty="0" smtClean="0"/>
              <a:t>Sample program 2 </a:t>
            </a:r>
            <a:endParaRPr lang="en-US" sz="3600" dirty="0"/>
          </a:p>
        </p:txBody>
      </p:sp>
      <p:pic>
        <p:nvPicPr>
          <p:cNvPr id="106497" name="Picture 1" descr="C:\Users\Feng Gu\AppData\Roaming\Tencent\Users\55982844\QQ\WinTemp\RichOle\TN41ZVUIF[~OQ7N)KTMU]P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447800"/>
            <a:ext cx="6172200" cy="455326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 </a:t>
            </a:r>
            <a:r>
              <a:rPr lang="en-US" sz="3600" dirty="0" smtClean="0"/>
              <a:t>Sample program 2 </a:t>
            </a:r>
            <a:endParaRPr lang="en-US" sz="3600" dirty="0"/>
          </a:p>
        </p:txBody>
      </p:sp>
      <p:pic>
        <p:nvPicPr>
          <p:cNvPr id="108545" name="Picture 1" descr="C:\Users\Feng Gu\AppData\Roaming\Tencent\Users\55982844\QQ\WinTemp\RichOle\E0Q`MZ[R}SQ2D3$GZO(F{HQ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676400"/>
            <a:ext cx="7177418" cy="35814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 </a:t>
            </a:r>
            <a:r>
              <a:rPr lang="en-US" sz="3600" dirty="0" smtClean="0"/>
              <a:t>Sample program 2 </a:t>
            </a:r>
            <a:endParaRPr lang="en-US" sz="3600" dirty="0"/>
          </a:p>
        </p:txBody>
      </p:sp>
      <p:pic>
        <p:nvPicPr>
          <p:cNvPr id="110593" name="Picture 1" descr="C:\Users\Feng Gu\AppData\Roaming\Tencent\Users\55982844\QQ\WinTemp\RichOle\1TEKMM]SCFGEBU(4O_`1AY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600200"/>
            <a:ext cx="5917316" cy="4038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2678</TotalTime>
  <Words>165</Words>
  <Application>Microsoft Office PowerPoint</Application>
  <PresentationFormat>On-screen Show (4:3)</PresentationFormat>
  <Paragraphs>42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Enumeration</vt:lpstr>
      <vt:lpstr>Enumeration</vt:lpstr>
      <vt:lpstr>Enumeration</vt:lpstr>
      <vt:lpstr> Sample program 1 </vt:lpstr>
      <vt:lpstr> Sample program 1 </vt:lpstr>
      <vt:lpstr>Sample program 1</vt:lpstr>
      <vt:lpstr> Sample program 2 </vt:lpstr>
      <vt:lpstr> Sample program 2 </vt:lpstr>
      <vt:lpstr> Sample program 2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Kenrick</dc:creator>
  <cp:lastModifiedBy>Feng Gu</cp:lastModifiedBy>
  <cp:revision>23</cp:revision>
  <dcterms:created xsi:type="dcterms:W3CDTF">2006-08-16T00:00:00Z</dcterms:created>
  <dcterms:modified xsi:type="dcterms:W3CDTF">2021-09-26T20:31:36Z</dcterms:modified>
</cp:coreProperties>
</file>