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3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79612" autoAdjust="0"/>
  </p:normalViewPr>
  <p:slideViewPr>
    <p:cSldViewPr>
      <p:cViewPr>
        <p:scale>
          <a:sx n="66" d="100"/>
          <a:sy n="66" d="100"/>
        </p:scale>
        <p:origin x="-142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65864-7F64-4AD0-8747-38995A7EA669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DD271-EEB8-4729-B856-B5862D897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F6FF0FC-23FD-4C55-AE9A-D6CFC893077B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A309EE-B3A9-42DF-9CD1-52B1260DB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5890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AB6F1-1FB6-4AAB-9C93-EB30F56289BA}" type="datetime1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2016 Pearson Inc.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4BF37A71-C053-4672-B8D5-614BE64B7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8170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ED090-ADE9-4B0A-B86D-5FE3FC843E8D}" type="datetime1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F8B59D95-389C-475D-A038-F55EE0FAA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476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3C999-1342-4703-842A-F2CAA21907E3}" type="datetime1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0F62C324-9047-4D38-AE20-B6B3D763B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870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876800" y="63246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ED06F-A980-4917-9D38-C8814F65F665}" type="datetime1">
              <a:rPr lang="en-US"/>
              <a:pPr>
                <a:defRPr/>
              </a:pPr>
              <a:t>11/17/2021</a:t>
            </a:fld>
            <a:endParaRPr lang="en-US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C3B3C461-3E2D-46D3-9D15-F802950B3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340475"/>
            <a:ext cx="4343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42906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85051-79AA-44B3-A265-F642C4E3F268}" type="datetime1">
              <a:rPr lang="en-US"/>
              <a:pPr>
                <a:defRPr/>
              </a:pPr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5BA5E45F-794D-4CA3-A610-4D54A0899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9500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08883-1614-41A1-A045-A2E918C6DBB8}" type="datetime1">
              <a:rPr lang="en-US"/>
              <a:pPr>
                <a:defRPr/>
              </a:pPr>
              <a:t>11/17/2021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32F145EF-8EE5-458B-BED5-A7EA7543A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081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1EED0-7502-4482-A8EF-4C581CDD99AB}" type="datetime1">
              <a:rPr lang="en-US"/>
              <a:pPr>
                <a:defRPr/>
              </a:pPr>
              <a:t>11/17/2021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4958F26-20E1-4E74-963A-5D2A8DB8E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0610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D1AD1-6FF1-4A52-A0F0-82E7B479003E}" type="datetime1">
              <a:rPr lang="en-US"/>
              <a:pPr>
                <a:defRPr/>
              </a:pPr>
              <a:t>11/17/2021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01CD27A-5EEA-4A74-891A-44D9BC1AA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5056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7C915-3838-4DAD-8AA9-EE4747359733}" type="datetime1">
              <a:rPr lang="en-US"/>
              <a:pPr>
                <a:defRPr/>
              </a:pPr>
              <a:t>11/17/2021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DC421DBC-B008-4DC6-B57B-05F68DC0F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1330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7B6DF-6ABC-4F39-8730-AAD955173F0C}" type="datetime1">
              <a:rPr lang="en-US"/>
              <a:pPr>
                <a:defRPr/>
              </a:pPr>
              <a:t>11/17/2021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8D329ED-399D-4ABD-9AC7-24AE9BFFA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142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65D00-C7EC-4B44-9672-73D58F96BC33}" type="datetime1">
              <a:rPr lang="en-US"/>
              <a:pPr>
                <a:defRPr/>
              </a:pPr>
              <a:t>11/17/2021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77B3865-671B-4009-816E-101A3A3C4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254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6340475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F05736-0F12-4A59-9874-29B7F6E46A5A}" type="datetime1">
              <a:rPr lang="en-US"/>
              <a:pPr>
                <a:defRPr/>
              </a:pPr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Copyright © 2016 Pearson Inc. All rights reserved.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C733A387-0A6A-4CC0-BB14-A596A72F4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98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5" r:id="rId3"/>
    <p:sldLayoutId id="2147483684" r:id="rId4"/>
    <p:sldLayoutId id="2147483683" r:id="rId5"/>
    <p:sldLayoutId id="2147483682" r:id="rId6"/>
    <p:sldLayoutId id="2147483681" r:id="rId7"/>
    <p:sldLayoutId id="2147483680" r:id="rId8"/>
    <p:sldLayoutId id="2147483679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Inline Functions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Inline function</a:t>
            </a:r>
          </a:p>
          <a:p>
            <a:pPr lvl="1" eaLnBrk="1" hangingPunct="1"/>
            <a:r>
              <a:rPr lang="en-US" sz="2400" dirty="0" smtClean="0"/>
              <a:t>The basic idea is to save time</a:t>
            </a:r>
          </a:p>
          <a:p>
            <a:pPr lvl="1" eaLnBrk="1" hangingPunct="1"/>
            <a:r>
              <a:rPr lang="en-US" sz="2400" dirty="0" smtClean="0"/>
              <a:t>Use inline keyword to define inline functions</a:t>
            </a:r>
          </a:p>
          <a:p>
            <a:pPr lvl="1" eaLnBrk="1" hangingPunct="1"/>
            <a:r>
              <a:rPr lang="en-US" sz="2400" dirty="0" smtClean="0"/>
              <a:t>Whenever calling the function, the compiler will replace the function call with the actual code from the function</a:t>
            </a:r>
          </a:p>
          <a:p>
            <a:pPr lvl="1" eaLnBrk="1" hangingPunct="1"/>
            <a:r>
              <a:rPr lang="en-US" sz="2400" dirty="0" smtClean="0"/>
              <a:t>Function calls are more time consuming than the codes without functions</a:t>
            </a:r>
          </a:p>
          <a:p>
            <a:pPr lvl="1" eaLnBrk="1" hangingPunct="1"/>
            <a:r>
              <a:rPr lang="en-US" sz="2400" dirty="0" smtClean="0"/>
              <a:t>If you call a functions a big number of times, it is more time consuming to use inline functions and increase the program size than function calls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Friend Functions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Friend functions</a:t>
            </a:r>
          </a:p>
          <a:p>
            <a:pPr lvl="1" eaLnBrk="1" hangingPunct="1"/>
            <a:r>
              <a:rPr lang="en-US" sz="2400" dirty="0" smtClean="0"/>
              <a:t>To declare all member functions of class Y as friends of class X, place the following declaration in the definition of class X:</a:t>
            </a:r>
          </a:p>
          <a:p>
            <a:pPr lvl="1" eaLnBrk="1" hangingPunct="1">
              <a:buNone/>
            </a:pPr>
            <a:r>
              <a:rPr lang="en-US" sz="1800" dirty="0" smtClean="0"/>
              <a:t>     friend class Y;</a:t>
            </a:r>
          </a:p>
          <a:p>
            <a:pPr lvl="1" eaLnBrk="1" hangingPunct="1">
              <a:buNone/>
            </a:pPr>
            <a:endParaRPr lang="en-US" sz="2400" dirty="0" smtClean="0"/>
          </a:p>
          <a:p>
            <a:pPr lvl="1" eaLnBrk="1" hangingPunct="1"/>
            <a:endParaRPr lang="en-US" sz="2400" dirty="0" smtClean="0"/>
          </a:p>
          <a:p>
            <a:pPr lvl="1" eaLnBrk="1" hangingPunct="1">
              <a:buNone/>
            </a:pPr>
            <a:endParaRPr lang="en-US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Friend Functions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Friend functions</a:t>
            </a:r>
          </a:p>
          <a:p>
            <a:pPr lvl="1" eaLnBrk="1" hangingPunct="1">
              <a:buNone/>
            </a:pPr>
            <a:endParaRPr lang="en-US" sz="2400" dirty="0" smtClean="0"/>
          </a:p>
          <a:p>
            <a:pPr lvl="1" eaLnBrk="1" hangingPunct="1"/>
            <a:endParaRPr lang="en-US" sz="2400" dirty="0" smtClean="0"/>
          </a:p>
          <a:p>
            <a:pPr lvl="1" eaLnBrk="1" hangingPunct="1">
              <a:buNone/>
            </a:pPr>
            <a:endParaRPr lang="en-US" sz="2400" dirty="0" smtClean="0"/>
          </a:p>
        </p:txBody>
      </p:sp>
      <p:pic>
        <p:nvPicPr>
          <p:cNvPr id="51201" name="Picture 1" descr="C:\Users\Feng Gu\AppData\Roaming\Tencent\Users\55982844\QQ\WinTemp\RichOle\90DKEHLZXQ360K)2GXG[B}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057400"/>
            <a:ext cx="4257675" cy="4560089"/>
          </a:xfrm>
          <a:prstGeom prst="rect">
            <a:avLst/>
          </a:prstGeom>
          <a:noFill/>
        </p:spPr>
      </p:pic>
      <p:pic>
        <p:nvPicPr>
          <p:cNvPr id="51202" name="Picture 2" descr="C:\Users\Feng Gu\AppData\Roaming\Tencent\Users\55982844\QQ\WinTemp\RichOle\`6LYWL4{2I7PISVD0(UO}5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4419600"/>
            <a:ext cx="1638300" cy="285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Friend Functions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Friend functions</a:t>
            </a:r>
          </a:p>
          <a:p>
            <a:pPr lvl="1" eaLnBrk="1" hangingPunct="1">
              <a:buNone/>
            </a:pPr>
            <a:endParaRPr lang="en-US" sz="2400" dirty="0" smtClean="0"/>
          </a:p>
          <a:p>
            <a:pPr lvl="1" eaLnBrk="1" hangingPunct="1"/>
            <a:endParaRPr lang="en-US" sz="2400" dirty="0" smtClean="0"/>
          </a:p>
          <a:p>
            <a:pPr lvl="1" eaLnBrk="1" hangingPunct="1">
              <a:buNone/>
            </a:pPr>
            <a:endParaRPr lang="en-US" sz="2400" dirty="0" smtClean="0"/>
          </a:p>
        </p:txBody>
      </p:sp>
      <p:pic>
        <p:nvPicPr>
          <p:cNvPr id="65537" name="Picture 1" descr="C:\Users\Feng Gu\AppData\Roaming\Tencent\Users\55982844\QQ\WinTemp\RichOle\4J9(5HV~VYW(J]]7BHNJ3S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057400"/>
            <a:ext cx="4100486" cy="4572000"/>
          </a:xfrm>
          <a:prstGeom prst="rect">
            <a:avLst/>
          </a:prstGeom>
          <a:noFill/>
        </p:spPr>
      </p:pic>
      <p:pic>
        <p:nvPicPr>
          <p:cNvPr id="65538" name="Picture 2" descr="C:\Users\Feng Gu\AppData\Roaming\Tencent\Users\55982844\QQ\WinTemp\RichOle\Z764D742%]NQ0AL($XW3L@X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3886200"/>
            <a:ext cx="733425" cy="3143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Friend Classes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Friend </a:t>
            </a:r>
            <a:r>
              <a:rPr lang="en-US" sz="2800" dirty="0" smtClean="0"/>
              <a:t>classes example</a:t>
            </a:r>
            <a:endParaRPr lang="en-US" sz="2800" dirty="0" smtClean="0"/>
          </a:p>
          <a:p>
            <a:pPr lvl="1" eaLnBrk="1" hangingPunct="1">
              <a:buNone/>
            </a:pPr>
            <a:endParaRPr lang="en-US" sz="2400" dirty="0" smtClean="0"/>
          </a:p>
          <a:p>
            <a:pPr lvl="1" eaLnBrk="1" hangingPunct="1"/>
            <a:endParaRPr lang="en-US" sz="2400" dirty="0" smtClean="0"/>
          </a:p>
          <a:p>
            <a:pPr lvl="1" eaLnBrk="1" hangingPunct="1">
              <a:buNone/>
            </a:pPr>
            <a:endParaRPr lang="en-US" sz="2400" dirty="0" smtClean="0"/>
          </a:p>
        </p:txBody>
      </p:sp>
      <p:pic>
        <p:nvPicPr>
          <p:cNvPr id="67585" name="Picture 1" descr="C:\Users\Feng Gu\AppData\Roaming\Tencent\Users\55982844\QQ\WinTemp\RichOle\A~[H{3}DBGHC$S}TVZU5PH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133600"/>
            <a:ext cx="2715747" cy="4419600"/>
          </a:xfrm>
          <a:prstGeom prst="rect">
            <a:avLst/>
          </a:prstGeom>
          <a:noFill/>
        </p:spPr>
      </p:pic>
      <p:pic>
        <p:nvPicPr>
          <p:cNvPr id="67586" name="Picture 2" descr="C:\Users\Feng Gu\AppData\Roaming\Tencent\Users\55982844\QQ\WinTemp\RichOle\8)~T[%}D9[P3XZUV`Y2IL5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3657600"/>
            <a:ext cx="504825" cy="2476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Friend Classes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Friend classes</a:t>
            </a:r>
          </a:p>
          <a:p>
            <a:pPr lvl="1" eaLnBrk="1" hangingPunct="1"/>
            <a:r>
              <a:rPr lang="en-US" sz="2400" dirty="0" smtClean="0"/>
              <a:t>Rectangle is a friend of class Square</a:t>
            </a:r>
          </a:p>
          <a:p>
            <a:pPr lvl="1" eaLnBrk="1" hangingPunct="1"/>
            <a:r>
              <a:rPr lang="en-US" sz="2400" dirty="0" smtClean="0"/>
              <a:t>Rectangle’s member functions can access private and protected members of Square, side</a:t>
            </a:r>
          </a:p>
          <a:p>
            <a:pPr lvl="1" eaLnBrk="1" hangingPunct="1"/>
            <a:r>
              <a:rPr lang="en-US" sz="2400" dirty="0" smtClean="0"/>
              <a:t>Empty declaration of Square is needed since Rectangle uses Square as a parameter and Square uses Rectangle as friend</a:t>
            </a:r>
          </a:p>
          <a:p>
            <a:pPr lvl="1" eaLnBrk="1" hangingPunct="1"/>
            <a:r>
              <a:rPr lang="en-US" sz="2400" dirty="0" smtClean="0"/>
              <a:t>Square is not a friend of Rectangle, so couldn’t access members of Rectangle</a:t>
            </a:r>
          </a:p>
          <a:p>
            <a:pPr lvl="1" eaLnBrk="1" hangingPunct="1"/>
            <a:r>
              <a:rPr lang="en-US" sz="2400" dirty="0" smtClean="0"/>
              <a:t>If needed, they can be declared as friends each other</a:t>
            </a:r>
          </a:p>
          <a:p>
            <a:pPr lvl="1" eaLnBrk="1" hangingPunct="1"/>
            <a:r>
              <a:rPr lang="en-US" sz="2400" dirty="0" smtClean="0"/>
              <a:t>Not transitive, a friend of a friend is not a friend automatically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Inline Functions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Inline function</a:t>
            </a:r>
          </a:p>
          <a:p>
            <a:pPr lvl="1" eaLnBrk="1" hangingPunct="1"/>
            <a:r>
              <a:rPr lang="en-US" sz="2400" dirty="0" smtClean="0"/>
              <a:t>Example</a:t>
            </a:r>
          </a:p>
          <a:p>
            <a:pPr lvl="1" eaLnBrk="1" hangingPunct="1">
              <a:buNone/>
            </a:pPr>
            <a:r>
              <a:rPr lang="en-US" sz="1800" dirty="0" smtClean="0"/>
              <a:t>inline void hello()</a:t>
            </a:r>
          </a:p>
          <a:p>
            <a:pPr lvl="1" eaLnBrk="1" hangingPunct="1">
              <a:buNone/>
            </a:pPr>
            <a:r>
              <a:rPr lang="en-US" sz="1800" dirty="0" smtClean="0"/>
              <a:t>{ </a:t>
            </a:r>
            <a:r>
              <a:rPr lang="en-US" sz="1800" dirty="0" err="1" smtClean="0"/>
              <a:t>cout</a:t>
            </a:r>
            <a:r>
              <a:rPr lang="en-US" sz="1800" dirty="0" smtClean="0"/>
              <a:t>&lt;&lt;"hello";}</a:t>
            </a:r>
          </a:p>
          <a:p>
            <a:pPr lvl="1" eaLnBrk="1" hangingPunct="1">
              <a:buNone/>
            </a:pPr>
            <a:r>
              <a:rPr lang="en-US" sz="1800" dirty="0" err="1" smtClean="0"/>
              <a:t>int</a:t>
            </a:r>
            <a:r>
              <a:rPr lang="en-US" sz="1800" dirty="0" smtClean="0"/>
              <a:t> main()</a:t>
            </a:r>
          </a:p>
          <a:p>
            <a:pPr lvl="1" eaLnBrk="1" hangingPunct="1">
              <a:buNone/>
            </a:pPr>
            <a:r>
              <a:rPr lang="en-US" sz="1800" dirty="0" smtClean="0"/>
              <a:t>{  hello(); //Call it like a normal function... </a:t>
            </a:r>
          </a:p>
          <a:p>
            <a:pPr lvl="1" eaLnBrk="1" hangingPunct="1">
              <a:buNone/>
            </a:pPr>
            <a:r>
              <a:rPr lang="en-US" sz="1800" dirty="0" smtClean="0"/>
              <a:t>    </a:t>
            </a:r>
            <a:r>
              <a:rPr lang="en-US" sz="1800" dirty="0" err="1" smtClean="0"/>
              <a:t>cin.get</a:t>
            </a:r>
            <a:r>
              <a:rPr lang="en-US" sz="1800" dirty="0" smtClean="0"/>
              <a:t>();}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Once program is compiled, the function will be replaced by the code</a:t>
            </a:r>
          </a:p>
          <a:p>
            <a:pPr lvl="1" eaLnBrk="1" hangingPunct="1"/>
            <a:r>
              <a:rPr lang="en-US" sz="2400" dirty="0" smtClean="0"/>
              <a:t>Good for saving time, but if you use them too often or with large functions you will have a tremendously large program, sometimes less efficient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Inline Functions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Inline function</a:t>
            </a:r>
          </a:p>
          <a:p>
            <a:pPr lvl="1" eaLnBrk="1" hangingPunct="1"/>
            <a:r>
              <a:rPr lang="en-US" sz="2400" dirty="0" smtClean="0"/>
              <a:t>Best for small functions that are called often</a:t>
            </a:r>
          </a:p>
          <a:p>
            <a:pPr lvl="1" eaLnBrk="1" hangingPunct="1"/>
            <a:r>
              <a:rPr lang="en-US" sz="2400" dirty="0" smtClean="0"/>
              <a:t>The compiler may ignore your inline functions if you make a mistake or you have many large size functions with a big number of times</a:t>
            </a:r>
          </a:p>
          <a:p>
            <a:pPr lvl="1" eaLnBrk="1" hangingPunct="1"/>
            <a:r>
              <a:rPr lang="en-US" sz="2400" dirty="0" smtClean="0"/>
              <a:t>Inline functions should be small and simple</a:t>
            </a:r>
          </a:p>
          <a:p>
            <a:pPr lvl="1" eaLnBrk="1" hangingPunct="1"/>
            <a:r>
              <a:rPr lang="en-US" sz="2400" dirty="0" smtClean="0"/>
              <a:t>Inline functions should not have any functions calls or I/O statements</a:t>
            </a:r>
          </a:p>
          <a:p>
            <a:pPr lvl="1" eaLnBrk="1" hangingPunct="1"/>
            <a:r>
              <a:rPr lang="en-US" sz="2400" dirty="0" smtClean="0"/>
              <a:t>General rule: if a function has more than five statements, you should not use inline. </a:t>
            </a:r>
          </a:p>
          <a:p>
            <a:pPr lvl="1" eaLnBrk="1" hangingPunct="1"/>
            <a:r>
              <a:rPr lang="en-US" sz="2400" dirty="0" smtClean="0"/>
              <a:t>Inline function is just a request to the compiler, but it may be ignored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Inline Functions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Inline global functions</a:t>
            </a:r>
          </a:p>
          <a:p>
            <a:pPr lvl="1" eaLnBrk="1" hangingPunct="1"/>
            <a:r>
              <a:rPr lang="en-US" sz="2400" dirty="0" smtClean="0"/>
              <a:t>Put inline before the return type in the function header</a:t>
            </a:r>
          </a:p>
          <a:p>
            <a:pPr lvl="1" eaLnBrk="1" hangingPunct="1"/>
            <a:r>
              <a:rPr lang="en-US" sz="2400" dirty="0" smtClean="0"/>
              <a:t>Function definition appears before any calls to the function</a:t>
            </a:r>
          </a:p>
          <a:p>
            <a:pPr lvl="1" eaLnBrk="1" hangingPunct="1"/>
            <a:r>
              <a:rPr lang="en-US" sz="2400" dirty="0" smtClean="0"/>
              <a:t>Example</a:t>
            </a:r>
          </a:p>
        </p:txBody>
      </p:sp>
      <p:pic>
        <p:nvPicPr>
          <p:cNvPr id="2049" name="Picture 1" descr="C:\Users\Feng Gu\AppData\Roaming\Tencent\Users\55982844\QQ\WinTemp\RichOle\G1]Z5_P26]UZ@H30}FR}DI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352800"/>
            <a:ext cx="3295650" cy="32956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Inline Functions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Inline member functions</a:t>
            </a:r>
          </a:p>
          <a:p>
            <a:pPr lvl="1" eaLnBrk="1" hangingPunct="1"/>
            <a:r>
              <a:rPr lang="en-US" sz="2400" dirty="0" smtClean="0"/>
              <a:t>Implicit: defined within the class definition, and inline is not needed</a:t>
            </a:r>
          </a:p>
          <a:p>
            <a:pPr lvl="1" eaLnBrk="1" hangingPunct="1">
              <a:buNone/>
            </a:pPr>
            <a:r>
              <a:rPr lang="en-US" sz="1800" dirty="0" smtClean="0"/>
              <a:t>   class Date  </a:t>
            </a:r>
          </a:p>
          <a:p>
            <a:pPr lvl="1" eaLnBrk="1" hangingPunct="1">
              <a:buNone/>
            </a:pPr>
            <a:r>
              <a:rPr lang="en-US" sz="1800" dirty="0" smtClean="0"/>
              <a:t>   {   </a:t>
            </a:r>
          </a:p>
          <a:p>
            <a:pPr lvl="1" eaLnBrk="1" hangingPunct="1">
              <a:buNone/>
            </a:pPr>
            <a:r>
              <a:rPr lang="en-US" sz="1800" dirty="0" smtClean="0"/>
              <a:t>        public:   </a:t>
            </a:r>
          </a:p>
          <a:p>
            <a:pPr lvl="1" eaLnBrk="1" hangingPunct="1">
              <a:buNone/>
            </a:pPr>
            <a:r>
              <a:rPr lang="en-US" sz="1800" dirty="0" smtClean="0"/>
              <a:t>            Date(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mm,int</a:t>
            </a:r>
            <a:r>
              <a:rPr lang="en-US" sz="1800" dirty="0" smtClean="0"/>
              <a:t> </a:t>
            </a:r>
            <a:r>
              <a:rPr lang="en-US" sz="1800" dirty="0" err="1" smtClean="0"/>
              <a:t>dd,int</a:t>
            </a:r>
            <a:r>
              <a:rPr lang="en-US" sz="1800" dirty="0" smtClean="0"/>
              <a:t> </a:t>
            </a:r>
            <a:r>
              <a:rPr lang="en-US" sz="1800" dirty="0" err="1" smtClean="0"/>
              <a:t>yy</a:t>
            </a:r>
            <a:r>
              <a:rPr lang="en-US" sz="1800" dirty="0" smtClean="0"/>
              <a:t>) {month = mm; day = </a:t>
            </a:r>
            <a:r>
              <a:rPr lang="en-US" sz="1800" dirty="0" err="1" smtClean="0"/>
              <a:t>dd</a:t>
            </a:r>
            <a:r>
              <a:rPr lang="en-US" sz="1800" dirty="0" smtClean="0"/>
              <a:t>; year = </a:t>
            </a:r>
            <a:r>
              <a:rPr lang="en-US" sz="1800" dirty="0" err="1" smtClean="0"/>
              <a:t>yy</a:t>
            </a:r>
            <a:r>
              <a:rPr lang="en-US" sz="1800" dirty="0" smtClean="0"/>
              <a:t>;}      </a:t>
            </a:r>
          </a:p>
          <a:p>
            <a:pPr lvl="1" eaLnBrk="1" hangingPunct="1">
              <a:buNone/>
            </a:pPr>
            <a:r>
              <a:rPr lang="en-US" sz="1800" dirty="0" smtClean="0"/>
              <a:t>            void </a:t>
            </a:r>
            <a:r>
              <a:rPr lang="en-US" sz="1800" dirty="0" err="1" smtClean="0"/>
              <a:t>setdate</a:t>
            </a:r>
            <a:r>
              <a:rPr lang="en-US" sz="1800" dirty="0" smtClean="0"/>
              <a:t>(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mm,int</a:t>
            </a:r>
            <a:r>
              <a:rPr lang="en-US" sz="1800" dirty="0" smtClean="0"/>
              <a:t> </a:t>
            </a:r>
            <a:r>
              <a:rPr lang="en-US" sz="1800" dirty="0" err="1" smtClean="0"/>
              <a:t>dd,int</a:t>
            </a:r>
            <a:r>
              <a:rPr lang="en-US" sz="1800" dirty="0" smtClean="0"/>
              <a:t> </a:t>
            </a:r>
            <a:r>
              <a:rPr lang="en-US" sz="1800" dirty="0" err="1" smtClean="0"/>
              <a:t>yy</a:t>
            </a:r>
            <a:r>
              <a:rPr lang="en-US" sz="1800" dirty="0" smtClean="0"/>
              <a:t>)   {month = mm; day = </a:t>
            </a:r>
            <a:r>
              <a:rPr lang="en-US" sz="1800" dirty="0" err="1" smtClean="0"/>
              <a:t>dd</a:t>
            </a:r>
            <a:r>
              <a:rPr lang="en-US" sz="1800" dirty="0" smtClean="0"/>
              <a:t>; year = </a:t>
            </a:r>
            <a:r>
              <a:rPr lang="en-US" sz="1800" dirty="0" err="1" smtClean="0"/>
              <a:t>yy</a:t>
            </a:r>
            <a:r>
              <a:rPr lang="en-US" sz="1800" dirty="0" smtClean="0"/>
              <a:t>;}</a:t>
            </a:r>
          </a:p>
          <a:p>
            <a:pPr lvl="1" eaLnBrk="1" hangingPunct="1">
              <a:buNone/>
            </a:pPr>
            <a:r>
              <a:rPr lang="en-US" sz="1800" dirty="0" smtClean="0"/>
              <a:t>            void </a:t>
            </a:r>
            <a:r>
              <a:rPr lang="en-US" sz="1800" dirty="0" err="1" smtClean="0"/>
              <a:t>showdate</a:t>
            </a:r>
            <a:r>
              <a:rPr lang="en-US" sz="1800" dirty="0" smtClean="0"/>
              <a:t>();  // not </a:t>
            </a:r>
            <a:r>
              <a:rPr lang="en-US" sz="1800" dirty="0" err="1" smtClean="0"/>
              <a:t>inlined</a:t>
            </a:r>
            <a:r>
              <a:rPr lang="en-US" sz="1800" dirty="0" smtClean="0"/>
              <a:t>  </a:t>
            </a:r>
          </a:p>
          <a:p>
            <a:pPr lvl="1" eaLnBrk="1" hangingPunct="1">
              <a:buNone/>
            </a:pPr>
            <a:r>
              <a:rPr lang="en-US" sz="1800" dirty="0" smtClean="0"/>
              <a:t>             // additional member functions    </a:t>
            </a:r>
          </a:p>
          <a:p>
            <a:pPr lvl="1" eaLnBrk="1" hangingPunct="1">
              <a:buNone/>
            </a:pPr>
            <a:r>
              <a:rPr lang="en-US" sz="1800" dirty="0" smtClean="0"/>
              <a:t>          private:      </a:t>
            </a:r>
          </a:p>
          <a:p>
            <a:pPr lvl="1" eaLnBrk="1" hangingPunct="1">
              <a:buNone/>
            </a:pPr>
            <a:r>
              <a:rPr lang="en-US" sz="1800" dirty="0" smtClean="0"/>
              <a:t>             </a:t>
            </a:r>
            <a:r>
              <a:rPr lang="en-US" sz="1800" dirty="0" err="1" smtClean="0"/>
              <a:t>int</a:t>
            </a:r>
            <a:r>
              <a:rPr lang="en-US" sz="1800" dirty="0" smtClean="0"/>
              <a:t> month;      </a:t>
            </a:r>
            <a:r>
              <a:rPr lang="en-US" sz="1800" dirty="0" err="1" smtClean="0"/>
              <a:t>int</a:t>
            </a:r>
            <a:r>
              <a:rPr lang="en-US" sz="1800" dirty="0" smtClean="0"/>
              <a:t> day;      </a:t>
            </a:r>
            <a:r>
              <a:rPr lang="en-US" sz="1800" dirty="0" err="1" smtClean="0"/>
              <a:t>int</a:t>
            </a:r>
            <a:r>
              <a:rPr lang="en-US" sz="1800" dirty="0" smtClean="0"/>
              <a:t> year;   </a:t>
            </a:r>
          </a:p>
          <a:p>
            <a:pPr lvl="1" eaLnBrk="1" hangingPunct="1">
              <a:buNone/>
            </a:pPr>
            <a:r>
              <a:rPr lang="en-US" sz="1800" dirty="0" smtClean="0"/>
              <a:t>   };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Inline Functions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Inline member functions</a:t>
            </a:r>
          </a:p>
          <a:p>
            <a:pPr lvl="1" eaLnBrk="1" hangingPunct="1"/>
            <a:r>
              <a:rPr lang="en-US" sz="2400" dirty="0" smtClean="0"/>
              <a:t>Explicit: inline is needed in the prototype, and defined outside of the class definition with inline keyword</a:t>
            </a:r>
          </a:p>
          <a:p>
            <a:pPr lvl="1" eaLnBrk="1" hangingPunct="1">
              <a:buNone/>
            </a:pPr>
            <a:r>
              <a:rPr lang="en-US" sz="1800" dirty="0" smtClean="0"/>
              <a:t>     class Date   </a:t>
            </a:r>
          </a:p>
          <a:p>
            <a:pPr marL="731520" lvl="1" eaLnBrk="1" hangingPunct="1">
              <a:spcBef>
                <a:spcPts val="0"/>
              </a:spcBef>
              <a:buNone/>
            </a:pPr>
            <a:r>
              <a:rPr lang="en-US" sz="1800" dirty="0" smtClean="0"/>
              <a:t>     {   </a:t>
            </a:r>
          </a:p>
          <a:p>
            <a:pPr marL="731520" lvl="1" eaLnBrk="1" hangingPunct="1">
              <a:spcBef>
                <a:spcPts val="0"/>
              </a:spcBef>
              <a:buNone/>
            </a:pPr>
            <a:r>
              <a:rPr lang="en-US" sz="1800" dirty="0" smtClean="0"/>
              <a:t>           public:      </a:t>
            </a:r>
          </a:p>
          <a:p>
            <a:pPr marL="731520" lvl="1" eaLnBrk="1" hangingPunct="1">
              <a:spcBef>
                <a:spcPts val="0"/>
              </a:spcBef>
              <a:buNone/>
            </a:pPr>
            <a:r>
              <a:rPr lang="en-US" sz="1800" dirty="0" smtClean="0"/>
              <a:t>                inline Date(</a:t>
            </a:r>
            <a:r>
              <a:rPr lang="en-US" sz="1800" dirty="0" err="1" smtClean="0"/>
              <a:t>int,int,int</a:t>
            </a:r>
            <a:r>
              <a:rPr lang="en-US" sz="1800" dirty="0" smtClean="0"/>
              <a:t>);      </a:t>
            </a:r>
          </a:p>
          <a:p>
            <a:pPr marL="731520" lvl="1" eaLnBrk="1" hangingPunct="1">
              <a:spcBef>
                <a:spcPts val="0"/>
              </a:spcBef>
              <a:buNone/>
            </a:pPr>
            <a:r>
              <a:rPr lang="en-US" sz="1800" dirty="0" smtClean="0"/>
              <a:t>                inline void </a:t>
            </a:r>
            <a:r>
              <a:rPr lang="en-US" sz="1800" dirty="0" err="1" smtClean="0"/>
              <a:t>setdate</a:t>
            </a:r>
            <a:r>
              <a:rPr lang="en-US" sz="1800" dirty="0" smtClean="0"/>
              <a:t>(</a:t>
            </a:r>
            <a:r>
              <a:rPr lang="en-US" sz="1800" dirty="0" err="1" smtClean="0"/>
              <a:t>int,int,int</a:t>
            </a:r>
            <a:r>
              <a:rPr lang="en-US" sz="1800" dirty="0" smtClean="0"/>
              <a:t>);</a:t>
            </a:r>
          </a:p>
          <a:p>
            <a:pPr marL="731520" lvl="1" eaLnBrk="1" hangingPunct="1">
              <a:spcBef>
                <a:spcPts val="0"/>
              </a:spcBef>
              <a:buNone/>
            </a:pPr>
            <a:r>
              <a:rPr lang="en-US" sz="1800" dirty="0" smtClean="0"/>
              <a:t>                void </a:t>
            </a:r>
            <a:r>
              <a:rPr lang="en-US" sz="1800" dirty="0" err="1" smtClean="0"/>
              <a:t>showdate</a:t>
            </a:r>
            <a:r>
              <a:rPr lang="en-US" sz="1800" dirty="0" smtClean="0"/>
              <a:t>();  // not </a:t>
            </a:r>
            <a:r>
              <a:rPr lang="en-US" sz="1800" dirty="0" err="1" smtClean="0"/>
              <a:t>inlined</a:t>
            </a:r>
            <a:r>
              <a:rPr lang="en-US" sz="1800" dirty="0" smtClean="0"/>
              <a:t>       </a:t>
            </a:r>
          </a:p>
          <a:p>
            <a:pPr marL="731520" lvl="1" eaLnBrk="1" hangingPunct="1">
              <a:spcBef>
                <a:spcPts val="0"/>
              </a:spcBef>
              <a:buNone/>
            </a:pPr>
            <a:r>
              <a:rPr lang="en-US" sz="1800" dirty="0" smtClean="0"/>
              <a:t>                // additional member functions    </a:t>
            </a:r>
          </a:p>
          <a:p>
            <a:pPr marL="731520" lvl="1" eaLnBrk="1" hangingPunct="1">
              <a:spcBef>
                <a:spcPts val="0"/>
              </a:spcBef>
              <a:buNone/>
            </a:pPr>
            <a:r>
              <a:rPr lang="en-US" sz="1800" dirty="0" smtClean="0"/>
              <a:t>          private:      </a:t>
            </a:r>
          </a:p>
          <a:p>
            <a:pPr marL="731520" lvl="1" eaLnBrk="1" hangingPunct="1">
              <a:spcBef>
                <a:spcPts val="0"/>
              </a:spcBef>
              <a:buNone/>
            </a:pPr>
            <a:r>
              <a:rPr lang="en-US" sz="1800" dirty="0" smtClean="0"/>
              <a:t>              </a:t>
            </a:r>
            <a:r>
              <a:rPr lang="en-US" sz="1800" dirty="0" err="1" smtClean="0"/>
              <a:t>int</a:t>
            </a:r>
            <a:r>
              <a:rPr lang="en-US" sz="1800" dirty="0" smtClean="0"/>
              <a:t> month;      </a:t>
            </a:r>
          </a:p>
          <a:p>
            <a:pPr marL="731520" lvl="1" eaLnBrk="1" hangingPunct="1">
              <a:spcBef>
                <a:spcPts val="0"/>
              </a:spcBef>
              <a:buNone/>
            </a:pPr>
            <a:r>
              <a:rPr lang="en-US" sz="1800" dirty="0" smtClean="0"/>
              <a:t>              </a:t>
            </a:r>
            <a:r>
              <a:rPr lang="en-US" sz="1800" dirty="0" err="1" smtClean="0"/>
              <a:t>int</a:t>
            </a:r>
            <a:r>
              <a:rPr lang="en-US" sz="1800" dirty="0" smtClean="0"/>
              <a:t> day;      </a:t>
            </a:r>
          </a:p>
          <a:p>
            <a:pPr marL="731520" lvl="1" eaLnBrk="1" hangingPunct="1">
              <a:spcBef>
                <a:spcPts val="0"/>
              </a:spcBef>
              <a:buNone/>
            </a:pPr>
            <a:r>
              <a:rPr lang="en-US" sz="1800" dirty="0" smtClean="0"/>
              <a:t>             </a:t>
            </a:r>
            <a:r>
              <a:rPr lang="en-US" sz="1800" dirty="0" err="1" smtClean="0"/>
              <a:t>int</a:t>
            </a:r>
            <a:r>
              <a:rPr lang="en-US" sz="1800" dirty="0" smtClean="0"/>
              <a:t> year;   </a:t>
            </a:r>
          </a:p>
          <a:p>
            <a:pPr marL="731520" lvl="1" eaLnBrk="1" hangingPunct="1">
              <a:spcBef>
                <a:spcPts val="0"/>
              </a:spcBef>
              <a:buNone/>
            </a:pPr>
            <a:r>
              <a:rPr lang="en-US" sz="1800" dirty="0" smtClean="0"/>
              <a:t>  }; 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Inline Functions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Inline member functions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US" sz="1800" dirty="0" smtClean="0"/>
              <a:t>inline Date::Date(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mm,int</a:t>
            </a:r>
            <a:r>
              <a:rPr lang="en-US" sz="1800" dirty="0" smtClean="0"/>
              <a:t> </a:t>
            </a:r>
            <a:r>
              <a:rPr lang="en-US" sz="1800" dirty="0" err="1" smtClean="0"/>
              <a:t>dd,int</a:t>
            </a:r>
            <a:r>
              <a:rPr lang="en-US" sz="1800" dirty="0" smtClean="0"/>
              <a:t> </a:t>
            </a:r>
            <a:r>
              <a:rPr lang="en-US" sz="1800" dirty="0" err="1" smtClean="0"/>
              <a:t>yy</a:t>
            </a:r>
            <a:r>
              <a:rPr lang="en-US" sz="1800" dirty="0" smtClean="0"/>
              <a:t>)   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US" sz="1800" dirty="0" smtClean="0"/>
              <a:t> {      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US" sz="1800" dirty="0" smtClean="0"/>
              <a:t>        month = mm;      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US" sz="1800" dirty="0" smtClean="0"/>
              <a:t>         day = </a:t>
            </a:r>
            <a:r>
              <a:rPr lang="en-US" sz="1800" dirty="0" err="1" smtClean="0"/>
              <a:t>dd</a:t>
            </a:r>
            <a:r>
              <a:rPr lang="en-US" sz="1800" dirty="0" smtClean="0"/>
              <a:t>;      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US" sz="1800" dirty="0" smtClean="0"/>
              <a:t>         year = </a:t>
            </a:r>
            <a:r>
              <a:rPr lang="en-US" sz="1800" dirty="0" err="1" smtClean="0"/>
              <a:t>yy</a:t>
            </a:r>
            <a:r>
              <a:rPr lang="en-US" sz="1800" dirty="0" smtClean="0"/>
              <a:t>;   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US" sz="1800" dirty="0" smtClean="0"/>
              <a:t>  }    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US" sz="1800" dirty="0" smtClean="0"/>
              <a:t>  inline void Date::</a:t>
            </a:r>
            <a:r>
              <a:rPr lang="en-US" sz="1800" dirty="0" err="1" smtClean="0"/>
              <a:t>setdate</a:t>
            </a:r>
            <a:r>
              <a:rPr lang="en-US" sz="1800" dirty="0" smtClean="0"/>
              <a:t>(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mm,int</a:t>
            </a:r>
            <a:r>
              <a:rPr lang="en-US" sz="1800" dirty="0" smtClean="0"/>
              <a:t> </a:t>
            </a:r>
            <a:r>
              <a:rPr lang="en-US" sz="1800" dirty="0" err="1" smtClean="0"/>
              <a:t>dd,int</a:t>
            </a:r>
            <a:r>
              <a:rPr lang="en-US" sz="1800" dirty="0" smtClean="0"/>
              <a:t> </a:t>
            </a:r>
            <a:r>
              <a:rPr lang="en-US" sz="1800" dirty="0" err="1" smtClean="0"/>
              <a:t>yy</a:t>
            </a:r>
            <a:r>
              <a:rPr lang="en-US" sz="1800" dirty="0" smtClean="0"/>
              <a:t>)   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US" sz="1800" dirty="0" smtClean="0"/>
              <a:t>  {      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US" sz="1800" dirty="0" smtClean="0"/>
              <a:t>          month = mm;      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US" sz="1800" dirty="0" smtClean="0"/>
              <a:t>          day = </a:t>
            </a:r>
            <a:r>
              <a:rPr lang="en-US" sz="1800" dirty="0" err="1" smtClean="0"/>
              <a:t>dd</a:t>
            </a:r>
            <a:r>
              <a:rPr lang="en-US" sz="1800" dirty="0" smtClean="0"/>
              <a:t>;      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US" sz="1800" dirty="0" smtClean="0"/>
              <a:t>          year = </a:t>
            </a:r>
            <a:r>
              <a:rPr lang="en-US" sz="1800" dirty="0" err="1" smtClean="0"/>
              <a:t>yy</a:t>
            </a:r>
            <a:r>
              <a:rPr lang="en-US" sz="1800" dirty="0" smtClean="0"/>
              <a:t>;   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US" sz="1800" dirty="0" smtClean="0"/>
              <a:t>}    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US" sz="1800" dirty="0" smtClean="0"/>
              <a:t>void </a:t>
            </a:r>
            <a:r>
              <a:rPr lang="en-US" sz="1800" dirty="0" err="1" smtClean="0"/>
              <a:t>showdate</a:t>
            </a:r>
            <a:r>
              <a:rPr lang="en-US" sz="1800" dirty="0" smtClean="0"/>
              <a:t>()   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US" sz="1800" dirty="0" smtClean="0"/>
              <a:t>{      </a:t>
            </a:r>
            <a:r>
              <a:rPr lang="en-US" sz="1800" dirty="0" err="1" smtClean="0"/>
              <a:t>cout</a:t>
            </a:r>
            <a:r>
              <a:rPr lang="en-US" sz="1800" dirty="0" smtClean="0"/>
              <a:t> &lt;&lt; month &lt;&lt; '/' &lt;&lt; day &lt;&lt; '/' &lt;&lt; year;}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Friend Functions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Friend functions</a:t>
            </a:r>
          </a:p>
          <a:p>
            <a:pPr lvl="1" eaLnBrk="1" hangingPunct="1"/>
            <a:r>
              <a:rPr lang="en-US" sz="2400" dirty="0" smtClean="0"/>
              <a:t>Defined outside that class’s scope</a:t>
            </a:r>
          </a:p>
          <a:p>
            <a:pPr lvl="1" eaLnBrk="1" hangingPunct="1"/>
            <a:r>
              <a:rPr lang="en-US" sz="2400" dirty="0" smtClean="0"/>
              <a:t>Has the right to access all private and protected members of the class</a:t>
            </a:r>
          </a:p>
          <a:p>
            <a:pPr lvl="1" eaLnBrk="1" hangingPunct="1"/>
            <a:r>
              <a:rPr lang="en-US" sz="2400" dirty="0" smtClean="0"/>
              <a:t>Prototype in the class definition, but not member functions</a:t>
            </a:r>
          </a:p>
          <a:p>
            <a:pPr lvl="1" eaLnBrk="1" hangingPunct="1"/>
            <a:r>
              <a:rPr lang="en-US" sz="2400" dirty="0" smtClean="0"/>
              <a:t>A friend can be a function, function template, a member function, a class, or a class template</a:t>
            </a:r>
          </a:p>
          <a:p>
            <a:pPr lvl="1" eaLnBrk="1" hangingPunct="1"/>
            <a:r>
              <a:rPr lang="en-US" sz="2400" dirty="0" smtClean="0"/>
              <a:t>Declare a function as a friend of a class, use friend keyword before the function prototype in the class definition</a:t>
            </a:r>
          </a:p>
          <a:p>
            <a:pPr lvl="1" eaLnBrk="1" hangingPunct="1">
              <a:buNone/>
            </a:pPr>
            <a:endParaRPr lang="en-US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Friend Functions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Friend functions</a:t>
            </a:r>
          </a:p>
          <a:p>
            <a:pPr lvl="1" eaLnBrk="1" hangingPunct="1"/>
            <a:r>
              <a:rPr lang="en-US" sz="2400" dirty="0" smtClean="0"/>
              <a:t>Example</a:t>
            </a:r>
          </a:p>
          <a:p>
            <a:pPr>
              <a:buNone/>
            </a:pPr>
            <a:r>
              <a:rPr lang="en-US" sz="2400" dirty="0" smtClean="0"/>
              <a:t>            </a:t>
            </a:r>
            <a:r>
              <a:rPr lang="en-US" sz="1800" dirty="0" smtClean="0"/>
              <a:t>class Box</a:t>
            </a:r>
          </a:p>
          <a:p>
            <a:pPr>
              <a:buNone/>
            </a:pPr>
            <a:r>
              <a:rPr lang="en-US" sz="1800" dirty="0" smtClean="0"/>
              <a:t>               {</a:t>
            </a:r>
          </a:p>
          <a:p>
            <a:pPr>
              <a:buNone/>
            </a:pPr>
            <a:r>
              <a:rPr lang="en-US" sz="1800" dirty="0" smtClean="0"/>
              <a:t>                   double width;</a:t>
            </a:r>
          </a:p>
          <a:p>
            <a:pPr>
              <a:buNone/>
            </a:pPr>
            <a:r>
              <a:rPr lang="en-US" sz="1800" dirty="0" smtClean="0"/>
              <a:t>                   public:</a:t>
            </a:r>
          </a:p>
          <a:p>
            <a:pPr>
              <a:buNone/>
            </a:pPr>
            <a:r>
              <a:rPr lang="en-US" sz="1800" dirty="0" smtClean="0"/>
              <a:t>                        double length;</a:t>
            </a:r>
          </a:p>
          <a:p>
            <a:pPr>
              <a:buNone/>
            </a:pPr>
            <a:r>
              <a:rPr lang="en-US" sz="1800" dirty="0" smtClean="0"/>
              <a:t>                        friend void </a:t>
            </a:r>
            <a:r>
              <a:rPr lang="en-US" sz="1800" dirty="0" err="1" smtClean="0"/>
              <a:t>printWidth</a:t>
            </a:r>
            <a:r>
              <a:rPr lang="en-US" sz="1800" dirty="0" smtClean="0"/>
              <a:t>( Box </a:t>
            </a:r>
            <a:r>
              <a:rPr lang="en-US" sz="1800" dirty="0" err="1" smtClean="0"/>
              <a:t>box</a:t>
            </a:r>
            <a:r>
              <a:rPr lang="en-US" sz="1800" dirty="0" smtClean="0"/>
              <a:t> );</a:t>
            </a:r>
          </a:p>
          <a:p>
            <a:pPr>
              <a:buNone/>
            </a:pPr>
            <a:r>
              <a:rPr lang="en-US" sz="1800" dirty="0" smtClean="0"/>
              <a:t>                        void </a:t>
            </a:r>
            <a:r>
              <a:rPr lang="en-US" sz="1800" dirty="0" err="1" smtClean="0"/>
              <a:t>setWidth</a:t>
            </a:r>
            <a:r>
              <a:rPr lang="en-US" sz="1800" dirty="0" smtClean="0"/>
              <a:t>( double </a:t>
            </a:r>
            <a:r>
              <a:rPr lang="en-US" sz="1800" dirty="0" err="1" smtClean="0"/>
              <a:t>wid</a:t>
            </a:r>
            <a:r>
              <a:rPr lang="en-US" sz="1800" dirty="0" smtClean="0"/>
              <a:t> );</a:t>
            </a:r>
          </a:p>
          <a:p>
            <a:pPr>
              <a:buNone/>
            </a:pPr>
            <a:r>
              <a:rPr lang="en-US" sz="1800" dirty="0" smtClean="0"/>
              <a:t>                };</a:t>
            </a:r>
            <a:endParaRPr lang="en-US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12286</TotalTime>
  <Words>666</Words>
  <Application>Microsoft Office PowerPoint</Application>
  <PresentationFormat>On-screen Show (4:3)</PresentationFormat>
  <Paragraphs>128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Inline Functions</vt:lpstr>
      <vt:lpstr>Inline Functions</vt:lpstr>
      <vt:lpstr>Inline Functions</vt:lpstr>
      <vt:lpstr>Inline Functions</vt:lpstr>
      <vt:lpstr>Inline Functions</vt:lpstr>
      <vt:lpstr>Inline Functions</vt:lpstr>
      <vt:lpstr>Inline Functions</vt:lpstr>
      <vt:lpstr>Friend Functions</vt:lpstr>
      <vt:lpstr>Friend Functions</vt:lpstr>
      <vt:lpstr>Friend Functions</vt:lpstr>
      <vt:lpstr>Friend Functions</vt:lpstr>
      <vt:lpstr>Friend Functions</vt:lpstr>
      <vt:lpstr>Friend Classes</vt:lpstr>
      <vt:lpstr>Friend Classes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Kenrick</dc:creator>
  <cp:lastModifiedBy>Feng Gu</cp:lastModifiedBy>
  <cp:revision>108</cp:revision>
  <dcterms:created xsi:type="dcterms:W3CDTF">2006-08-16T00:00:00Z</dcterms:created>
  <dcterms:modified xsi:type="dcterms:W3CDTF">2021-11-17T15:19:09Z</dcterms:modified>
</cp:coreProperties>
</file>