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function</a:t>
            </a:r>
          </a:p>
          <a:p>
            <a:pPr lvl="1" eaLnBrk="1" hangingPunct="1"/>
            <a:r>
              <a:rPr lang="en-US" sz="2400" dirty="0" smtClean="0"/>
              <a:t>The basic idea is to save time</a:t>
            </a:r>
          </a:p>
          <a:p>
            <a:pPr lvl="1" eaLnBrk="1" hangingPunct="1"/>
            <a:r>
              <a:rPr lang="en-US" sz="2400" dirty="0" smtClean="0"/>
              <a:t>Use inline keyword to define inline functions</a:t>
            </a:r>
          </a:p>
          <a:p>
            <a:pPr lvl="1" eaLnBrk="1" hangingPunct="1"/>
            <a:r>
              <a:rPr lang="en-US" sz="2400" dirty="0" smtClean="0"/>
              <a:t>Whenever calling the function, the compiler will replace the function call with the actual code from the function</a:t>
            </a:r>
          </a:p>
          <a:p>
            <a:pPr lvl="1" eaLnBrk="1" hangingPunct="1"/>
            <a:r>
              <a:rPr lang="en-US" sz="2400" dirty="0" smtClean="0"/>
              <a:t>Function calls are more time consuming than the codes without functions</a:t>
            </a:r>
          </a:p>
          <a:p>
            <a:pPr lvl="1" eaLnBrk="1" hangingPunct="1"/>
            <a:r>
              <a:rPr lang="en-US" sz="2400" dirty="0" smtClean="0"/>
              <a:t>If you call a functions a big number of times, it is more time consuming to use inline functions and increase the program size than function calls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functions</a:t>
            </a:r>
          </a:p>
          <a:p>
            <a:pPr lvl="1" eaLnBrk="1" hangingPunct="1"/>
            <a:r>
              <a:rPr lang="en-US" sz="2400" dirty="0" smtClean="0"/>
              <a:t>To declare all member functions of class Y as friends of class X, place the following declaration in the definition of class X:</a:t>
            </a:r>
          </a:p>
          <a:p>
            <a:pPr lvl="1" eaLnBrk="1" hangingPunct="1">
              <a:buNone/>
            </a:pPr>
            <a:r>
              <a:rPr lang="en-US" sz="1800" dirty="0" smtClean="0"/>
              <a:t>     friend class Y;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functions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1201" name="Picture 1" descr="C:\Users\Feng Gu\AppData\Roaming\Tencent\Users\55982844\QQ\WinTemp\RichOle\90DKEHLZXQ360K)2GXG[B}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057400"/>
            <a:ext cx="4257675" cy="4560089"/>
          </a:xfrm>
          <a:prstGeom prst="rect">
            <a:avLst/>
          </a:prstGeom>
          <a:noFill/>
        </p:spPr>
      </p:pic>
      <p:pic>
        <p:nvPicPr>
          <p:cNvPr id="51202" name="Picture 2" descr="C:\Users\Feng Gu\AppData\Roaming\Tencent\Users\55982844\QQ\WinTemp\RichOle\`6LYWL4{2I7PISVD0(UO}5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419600"/>
            <a:ext cx="1638300" cy="285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functions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65537" name="Picture 1" descr="C:\Users\Feng Gu\AppData\Roaming\Tencent\Users\55982844\QQ\WinTemp\RichOle\4J9(5HV~VYW(J]]7BHNJ3S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57400"/>
            <a:ext cx="4100486" cy="4572000"/>
          </a:xfrm>
          <a:prstGeom prst="rect">
            <a:avLst/>
          </a:prstGeom>
          <a:noFill/>
        </p:spPr>
      </p:pic>
      <p:pic>
        <p:nvPicPr>
          <p:cNvPr id="65538" name="Picture 2" descr="C:\Users\Feng Gu\AppData\Roaming\Tencent\Users\55982844\QQ\WinTemp\RichOle\Z764D742%]NQ0AL($XW3L@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886200"/>
            <a:ext cx="733425" cy="3143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Classes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</a:t>
            </a:r>
            <a:r>
              <a:rPr lang="en-US" sz="2800" dirty="0" smtClean="0"/>
              <a:t>classes example</a:t>
            </a:r>
            <a:endParaRPr lang="en-US" sz="28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67585" name="Picture 1" descr="C:\Users\Feng Gu\AppData\Roaming\Tencent\Users\55982844\QQ\WinTemp\RichOle\A~[H{3}DBGHC$S}TVZU5PH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133600"/>
            <a:ext cx="2715747" cy="4419600"/>
          </a:xfrm>
          <a:prstGeom prst="rect">
            <a:avLst/>
          </a:prstGeom>
          <a:noFill/>
        </p:spPr>
      </p:pic>
      <p:pic>
        <p:nvPicPr>
          <p:cNvPr id="67586" name="Picture 2" descr="C:\Users\Feng Gu\AppData\Roaming\Tencent\Users\55982844\QQ\WinTemp\RichOle\8)~T[%}D9[P3XZUV`Y2IL5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657600"/>
            <a:ext cx="504825" cy="2476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Classes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classes</a:t>
            </a:r>
          </a:p>
          <a:p>
            <a:pPr lvl="1" eaLnBrk="1" hangingPunct="1"/>
            <a:r>
              <a:rPr lang="en-US" sz="2400" dirty="0" smtClean="0"/>
              <a:t>Rectangle is a friend of class Square</a:t>
            </a:r>
          </a:p>
          <a:p>
            <a:pPr lvl="1" eaLnBrk="1" hangingPunct="1"/>
            <a:r>
              <a:rPr lang="en-US" sz="2400" dirty="0" smtClean="0"/>
              <a:t>Rectangle’s member functions can access private and protected members of Square, side</a:t>
            </a:r>
          </a:p>
          <a:p>
            <a:pPr lvl="1" eaLnBrk="1" hangingPunct="1"/>
            <a:r>
              <a:rPr lang="en-US" sz="2400" dirty="0" smtClean="0"/>
              <a:t>Empty declaration of Square is needed since Rectangle uses Square as a parameter and Square uses Rectangle as friend</a:t>
            </a:r>
          </a:p>
          <a:p>
            <a:pPr lvl="1" eaLnBrk="1" hangingPunct="1"/>
            <a:r>
              <a:rPr lang="en-US" sz="2400" dirty="0" smtClean="0"/>
              <a:t>Square is not a friend of Rectangle, so couldn’t access members of Rectangle</a:t>
            </a:r>
          </a:p>
          <a:p>
            <a:pPr lvl="1" eaLnBrk="1" hangingPunct="1"/>
            <a:r>
              <a:rPr lang="en-US" sz="2400" dirty="0" smtClean="0"/>
              <a:t>If needed, they can be declared as friends each other</a:t>
            </a:r>
          </a:p>
          <a:p>
            <a:pPr lvl="1" eaLnBrk="1" hangingPunct="1"/>
            <a:r>
              <a:rPr lang="en-US" sz="2400" dirty="0" smtClean="0"/>
              <a:t>Not transitive, a friend of a friend is not a friend automatically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function</a:t>
            </a:r>
          </a:p>
          <a:p>
            <a:pPr lvl="1" eaLnBrk="1" hangingPunct="1"/>
            <a:r>
              <a:rPr lang="en-US" sz="2400" dirty="0" smtClean="0"/>
              <a:t>Example</a:t>
            </a:r>
          </a:p>
          <a:p>
            <a:pPr lvl="1" eaLnBrk="1" hangingPunct="1">
              <a:buNone/>
            </a:pPr>
            <a:r>
              <a:rPr lang="en-US" sz="1800" dirty="0" smtClean="0"/>
              <a:t>inline void hello()</a:t>
            </a:r>
          </a:p>
          <a:p>
            <a:pPr lvl="1" eaLnBrk="1" hangingPunct="1">
              <a:buNone/>
            </a:pPr>
            <a:r>
              <a:rPr lang="en-US" sz="1800" dirty="0" smtClean="0"/>
              <a:t>{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&lt;&lt;"hello";}</a:t>
            </a:r>
          </a:p>
          <a:p>
            <a:pPr lvl="1" eaLnBrk="1" hangingPunct="1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main()</a:t>
            </a:r>
          </a:p>
          <a:p>
            <a:pPr lvl="1" eaLnBrk="1" hangingPunct="1">
              <a:buNone/>
            </a:pPr>
            <a:r>
              <a:rPr lang="en-US" sz="1800" dirty="0" smtClean="0"/>
              <a:t>{  hello(); //Call it like a normal function... </a:t>
            </a:r>
          </a:p>
          <a:p>
            <a:pPr lvl="1" eaLnBrk="1" hangingPunct="1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cin.get</a:t>
            </a:r>
            <a:r>
              <a:rPr lang="en-US" sz="1800" dirty="0" smtClean="0"/>
              <a:t>();}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Once program is compiled, the function will be replaced by the code</a:t>
            </a:r>
          </a:p>
          <a:p>
            <a:pPr lvl="1" eaLnBrk="1" hangingPunct="1"/>
            <a:r>
              <a:rPr lang="en-US" sz="2400" dirty="0" smtClean="0"/>
              <a:t>Good for saving time, but if you use them too often or with large functions you will have a tremendously large program, sometimes less efficient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function</a:t>
            </a:r>
          </a:p>
          <a:p>
            <a:pPr lvl="1" eaLnBrk="1" hangingPunct="1"/>
            <a:r>
              <a:rPr lang="en-US" sz="2400" dirty="0" smtClean="0"/>
              <a:t>Best for small functions that are called often</a:t>
            </a:r>
          </a:p>
          <a:p>
            <a:pPr lvl="1" eaLnBrk="1" hangingPunct="1"/>
            <a:r>
              <a:rPr lang="en-US" sz="2400" dirty="0" smtClean="0"/>
              <a:t>The compiler may ignore your inline functions if you make a mistake or you have many large size functions with a big number of times</a:t>
            </a:r>
          </a:p>
          <a:p>
            <a:pPr lvl="1" eaLnBrk="1" hangingPunct="1"/>
            <a:r>
              <a:rPr lang="en-US" sz="2400" dirty="0" smtClean="0"/>
              <a:t>Inline functions should be small and simple</a:t>
            </a:r>
          </a:p>
          <a:p>
            <a:pPr lvl="1" eaLnBrk="1" hangingPunct="1"/>
            <a:r>
              <a:rPr lang="en-US" sz="2400" dirty="0" smtClean="0"/>
              <a:t>Inline functions should not have any functions calls or I/O statements</a:t>
            </a:r>
          </a:p>
          <a:p>
            <a:pPr lvl="1" eaLnBrk="1" hangingPunct="1"/>
            <a:r>
              <a:rPr lang="en-US" sz="2400" dirty="0" smtClean="0"/>
              <a:t>General rule: if a function has more than five statements, you should not use inline. </a:t>
            </a:r>
          </a:p>
          <a:p>
            <a:pPr lvl="1" eaLnBrk="1" hangingPunct="1"/>
            <a:r>
              <a:rPr lang="en-US" sz="2400" dirty="0" smtClean="0"/>
              <a:t>Inline function is just a request to the compiler, but it may be ignored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global functions</a:t>
            </a:r>
          </a:p>
          <a:p>
            <a:pPr lvl="1" eaLnBrk="1" hangingPunct="1"/>
            <a:r>
              <a:rPr lang="en-US" sz="2400" dirty="0" smtClean="0"/>
              <a:t>Put inline before the return type in the function header</a:t>
            </a:r>
          </a:p>
          <a:p>
            <a:pPr lvl="1" eaLnBrk="1" hangingPunct="1"/>
            <a:r>
              <a:rPr lang="en-US" sz="2400" dirty="0" smtClean="0"/>
              <a:t>Function definition appears before any calls to the function</a:t>
            </a:r>
          </a:p>
          <a:p>
            <a:pPr lvl="1" eaLnBrk="1" hangingPunct="1"/>
            <a:r>
              <a:rPr lang="en-US" sz="2400" dirty="0" smtClean="0"/>
              <a:t>Example</a:t>
            </a:r>
          </a:p>
        </p:txBody>
      </p:sp>
      <p:pic>
        <p:nvPicPr>
          <p:cNvPr id="2049" name="Picture 1" descr="C:\Users\Feng Gu\AppData\Roaming\Tencent\Users\55982844\QQ\WinTemp\RichOle\G1]Z5_P26]UZ@H30}FR}DI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352800"/>
            <a:ext cx="3295650" cy="32956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member functions</a:t>
            </a:r>
          </a:p>
          <a:p>
            <a:pPr lvl="1" eaLnBrk="1" hangingPunct="1"/>
            <a:r>
              <a:rPr lang="en-US" sz="2400" dirty="0" smtClean="0"/>
              <a:t>Implicit: defined within the class definition, and inline is not needed</a:t>
            </a:r>
          </a:p>
          <a:p>
            <a:pPr lvl="1" eaLnBrk="1" hangingPunct="1">
              <a:buNone/>
            </a:pPr>
            <a:r>
              <a:rPr lang="en-US" sz="1800" dirty="0" smtClean="0"/>
              <a:t>   class Date  </a:t>
            </a:r>
          </a:p>
          <a:p>
            <a:pPr lvl="1" eaLnBrk="1" hangingPunct="1">
              <a:buNone/>
            </a:pPr>
            <a:r>
              <a:rPr lang="en-US" sz="1800" dirty="0" smtClean="0"/>
              <a:t>   {   </a:t>
            </a:r>
          </a:p>
          <a:p>
            <a:pPr lvl="1" eaLnBrk="1" hangingPunct="1">
              <a:buNone/>
            </a:pPr>
            <a:r>
              <a:rPr lang="en-US" sz="1800" dirty="0" smtClean="0"/>
              <a:t>        public:   </a:t>
            </a:r>
          </a:p>
          <a:p>
            <a:pPr lvl="1" eaLnBrk="1" hangingPunct="1">
              <a:buNone/>
            </a:pPr>
            <a:r>
              <a:rPr lang="en-US" sz="1800" dirty="0" smtClean="0"/>
              <a:t>            Date(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mm,int</a:t>
            </a:r>
            <a:r>
              <a:rPr lang="en-US" sz="1800" dirty="0" smtClean="0"/>
              <a:t> </a:t>
            </a:r>
            <a:r>
              <a:rPr lang="en-US" sz="1800" dirty="0" err="1" smtClean="0"/>
              <a:t>dd,int</a:t>
            </a:r>
            <a:r>
              <a:rPr lang="en-US" sz="1800" dirty="0" smtClean="0"/>
              <a:t> </a:t>
            </a:r>
            <a:r>
              <a:rPr lang="en-US" sz="1800" dirty="0" err="1" smtClean="0"/>
              <a:t>yy</a:t>
            </a:r>
            <a:r>
              <a:rPr lang="en-US" sz="1800" dirty="0" smtClean="0"/>
              <a:t>) {month = mm; day = </a:t>
            </a:r>
            <a:r>
              <a:rPr lang="en-US" sz="1800" dirty="0" err="1" smtClean="0"/>
              <a:t>dd</a:t>
            </a:r>
            <a:r>
              <a:rPr lang="en-US" sz="1800" dirty="0" smtClean="0"/>
              <a:t>; year = </a:t>
            </a:r>
            <a:r>
              <a:rPr lang="en-US" sz="1800" dirty="0" err="1" smtClean="0"/>
              <a:t>yy</a:t>
            </a:r>
            <a:r>
              <a:rPr lang="en-US" sz="1800" dirty="0" smtClean="0"/>
              <a:t>;}      </a:t>
            </a:r>
          </a:p>
          <a:p>
            <a:pPr lvl="1" eaLnBrk="1" hangingPunct="1">
              <a:buNone/>
            </a:pPr>
            <a:r>
              <a:rPr lang="en-US" sz="1800" dirty="0" smtClean="0"/>
              <a:t>            void </a:t>
            </a:r>
            <a:r>
              <a:rPr lang="en-US" sz="1800" dirty="0" err="1" smtClean="0"/>
              <a:t>setdate</a:t>
            </a:r>
            <a:r>
              <a:rPr lang="en-US" sz="1800" dirty="0" smtClean="0"/>
              <a:t>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mm,int</a:t>
            </a:r>
            <a:r>
              <a:rPr lang="en-US" sz="1800" dirty="0" smtClean="0"/>
              <a:t> </a:t>
            </a:r>
            <a:r>
              <a:rPr lang="en-US" sz="1800" dirty="0" err="1" smtClean="0"/>
              <a:t>dd,int</a:t>
            </a:r>
            <a:r>
              <a:rPr lang="en-US" sz="1800" dirty="0" smtClean="0"/>
              <a:t> </a:t>
            </a:r>
            <a:r>
              <a:rPr lang="en-US" sz="1800" dirty="0" err="1" smtClean="0"/>
              <a:t>yy</a:t>
            </a:r>
            <a:r>
              <a:rPr lang="en-US" sz="1800" dirty="0" smtClean="0"/>
              <a:t>)   {month = mm; day = </a:t>
            </a:r>
            <a:r>
              <a:rPr lang="en-US" sz="1800" dirty="0" err="1" smtClean="0"/>
              <a:t>dd</a:t>
            </a:r>
            <a:r>
              <a:rPr lang="en-US" sz="1800" dirty="0" smtClean="0"/>
              <a:t>; year = </a:t>
            </a:r>
            <a:r>
              <a:rPr lang="en-US" sz="1800" dirty="0" err="1" smtClean="0"/>
              <a:t>yy</a:t>
            </a:r>
            <a:r>
              <a:rPr lang="en-US" sz="1800" dirty="0" smtClean="0"/>
              <a:t>;}</a:t>
            </a:r>
          </a:p>
          <a:p>
            <a:pPr lvl="1" eaLnBrk="1" hangingPunct="1">
              <a:buNone/>
            </a:pPr>
            <a:r>
              <a:rPr lang="en-US" sz="1800" dirty="0" smtClean="0"/>
              <a:t>            void </a:t>
            </a:r>
            <a:r>
              <a:rPr lang="en-US" sz="1800" dirty="0" err="1" smtClean="0"/>
              <a:t>showdate</a:t>
            </a:r>
            <a:r>
              <a:rPr lang="en-US" sz="1800" dirty="0" smtClean="0"/>
              <a:t>();  // not </a:t>
            </a:r>
            <a:r>
              <a:rPr lang="en-US" sz="1800" dirty="0" err="1" smtClean="0"/>
              <a:t>inlined</a:t>
            </a:r>
            <a:r>
              <a:rPr lang="en-US" sz="1800" dirty="0" smtClean="0"/>
              <a:t>  </a:t>
            </a:r>
          </a:p>
          <a:p>
            <a:pPr lvl="1" eaLnBrk="1" hangingPunct="1">
              <a:buNone/>
            </a:pPr>
            <a:r>
              <a:rPr lang="en-US" sz="1800" dirty="0" smtClean="0"/>
              <a:t>             // additional member functions    </a:t>
            </a:r>
          </a:p>
          <a:p>
            <a:pPr lvl="1" eaLnBrk="1" hangingPunct="1">
              <a:buNone/>
            </a:pPr>
            <a:r>
              <a:rPr lang="en-US" sz="1800" dirty="0" smtClean="0"/>
              <a:t>          private:      </a:t>
            </a:r>
          </a:p>
          <a:p>
            <a:pPr lvl="1" eaLnBrk="1" hangingPunct="1">
              <a:buNone/>
            </a:pPr>
            <a:r>
              <a:rPr lang="en-US" sz="1800" dirty="0" smtClean="0"/>
              <a:t> 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month;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day;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year;   </a:t>
            </a:r>
          </a:p>
          <a:p>
            <a:pPr lvl="1" eaLnBrk="1" hangingPunct="1">
              <a:buNone/>
            </a:pPr>
            <a:r>
              <a:rPr lang="en-US" sz="1800" dirty="0" smtClean="0"/>
              <a:t>   };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member functions</a:t>
            </a:r>
          </a:p>
          <a:p>
            <a:pPr lvl="1" eaLnBrk="1" hangingPunct="1"/>
            <a:r>
              <a:rPr lang="en-US" sz="2400" dirty="0" smtClean="0"/>
              <a:t>Explicit: inline is needed in the prototype, and defined outside of the class definition with inline keyword</a:t>
            </a:r>
          </a:p>
          <a:p>
            <a:pPr lvl="1" eaLnBrk="1" hangingPunct="1">
              <a:buNone/>
            </a:pPr>
            <a:r>
              <a:rPr lang="en-US" sz="1800" dirty="0" smtClean="0"/>
              <a:t>     class Date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{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public: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  inline Date(</a:t>
            </a:r>
            <a:r>
              <a:rPr lang="en-US" sz="1800" dirty="0" err="1" smtClean="0"/>
              <a:t>int,int,int</a:t>
            </a:r>
            <a:r>
              <a:rPr lang="en-US" sz="1800" dirty="0" smtClean="0"/>
              <a:t>);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  inline void </a:t>
            </a:r>
            <a:r>
              <a:rPr lang="en-US" sz="1800" dirty="0" err="1" smtClean="0"/>
              <a:t>setdate</a:t>
            </a:r>
            <a:r>
              <a:rPr lang="en-US" sz="1800" dirty="0" smtClean="0"/>
              <a:t>(</a:t>
            </a:r>
            <a:r>
              <a:rPr lang="en-US" sz="1800" dirty="0" err="1" smtClean="0"/>
              <a:t>int,int,int</a:t>
            </a:r>
            <a:r>
              <a:rPr lang="en-US" sz="1800" dirty="0" smtClean="0"/>
              <a:t>);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  void </a:t>
            </a:r>
            <a:r>
              <a:rPr lang="en-US" sz="1800" dirty="0" err="1" smtClean="0"/>
              <a:t>showdate</a:t>
            </a:r>
            <a:r>
              <a:rPr lang="en-US" sz="1800" dirty="0" smtClean="0"/>
              <a:t>();  // not </a:t>
            </a:r>
            <a:r>
              <a:rPr lang="en-US" sz="1800" dirty="0" err="1" smtClean="0"/>
              <a:t>inlined</a:t>
            </a:r>
            <a:r>
              <a:rPr lang="en-US" sz="1800" dirty="0" smtClean="0"/>
              <a:t> 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  // additional member functions 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private: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month;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day;   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year;   </a:t>
            </a:r>
          </a:p>
          <a:p>
            <a:pPr marL="731520"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}; 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Inline member functions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inline Date::Date(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mm,int</a:t>
            </a:r>
            <a:r>
              <a:rPr lang="en-US" sz="1800" dirty="0" smtClean="0"/>
              <a:t> </a:t>
            </a:r>
            <a:r>
              <a:rPr lang="en-US" sz="1800" dirty="0" err="1" smtClean="0"/>
              <a:t>dd,int</a:t>
            </a:r>
            <a:r>
              <a:rPr lang="en-US" sz="1800" dirty="0" smtClean="0"/>
              <a:t> </a:t>
            </a:r>
            <a:r>
              <a:rPr lang="en-US" sz="1800" dirty="0" err="1" smtClean="0"/>
              <a:t>yy</a:t>
            </a:r>
            <a:r>
              <a:rPr lang="en-US" sz="1800" dirty="0" smtClean="0"/>
              <a:t>)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{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month = mm;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day = </a:t>
            </a:r>
            <a:r>
              <a:rPr lang="en-US" sz="1800" dirty="0" err="1" smtClean="0"/>
              <a:t>dd</a:t>
            </a:r>
            <a:r>
              <a:rPr lang="en-US" sz="1800" dirty="0" smtClean="0"/>
              <a:t>;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year = </a:t>
            </a:r>
            <a:r>
              <a:rPr lang="en-US" sz="1800" dirty="0" err="1" smtClean="0"/>
              <a:t>yy</a:t>
            </a:r>
            <a:r>
              <a:rPr lang="en-US" sz="1800" dirty="0" smtClean="0"/>
              <a:t>;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} 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inline void Date::</a:t>
            </a:r>
            <a:r>
              <a:rPr lang="en-US" sz="1800" dirty="0" err="1" smtClean="0"/>
              <a:t>setdate</a:t>
            </a:r>
            <a:r>
              <a:rPr lang="en-US" sz="1800" dirty="0" smtClean="0"/>
              <a:t>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mm,int</a:t>
            </a:r>
            <a:r>
              <a:rPr lang="en-US" sz="1800" dirty="0" smtClean="0"/>
              <a:t> </a:t>
            </a:r>
            <a:r>
              <a:rPr lang="en-US" sz="1800" dirty="0" err="1" smtClean="0"/>
              <a:t>dd,int</a:t>
            </a:r>
            <a:r>
              <a:rPr lang="en-US" sz="1800" dirty="0" smtClean="0"/>
              <a:t> </a:t>
            </a:r>
            <a:r>
              <a:rPr lang="en-US" sz="1800" dirty="0" err="1" smtClean="0"/>
              <a:t>yy</a:t>
            </a:r>
            <a:r>
              <a:rPr lang="en-US" sz="1800" dirty="0" smtClean="0"/>
              <a:t>)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{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month = mm;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day = </a:t>
            </a:r>
            <a:r>
              <a:rPr lang="en-US" sz="1800" dirty="0" err="1" smtClean="0"/>
              <a:t>dd</a:t>
            </a:r>
            <a:r>
              <a:rPr lang="en-US" sz="1800" dirty="0" smtClean="0"/>
              <a:t>;   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          year = </a:t>
            </a:r>
            <a:r>
              <a:rPr lang="en-US" sz="1800" dirty="0" err="1" smtClean="0"/>
              <a:t>yy</a:t>
            </a:r>
            <a:r>
              <a:rPr lang="en-US" sz="1800" dirty="0" smtClean="0"/>
              <a:t>;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} 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void </a:t>
            </a:r>
            <a:r>
              <a:rPr lang="en-US" sz="1800" dirty="0" err="1" smtClean="0"/>
              <a:t>showdate</a:t>
            </a:r>
            <a:r>
              <a:rPr lang="en-US" sz="1800" dirty="0" smtClean="0"/>
              <a:t>()   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1800" dirty="0" smtClean="0"/>
              <a:t>{      </a:t>
            </a:r>
            <a:r>
              <a:rPr lang="en-US" sz="1800" dirty="0" err="1" smtClean="0"/>
              <a:t>cout</a:t>
            </a:r>
            <a:r>
              <a:rPr lang="en-US" sz="1800" dirty="0" smtClean="0"/>
              <a:t> &lt;&lt; month &lt;&lt; '/' &lt;&lt; day &lt;&lt; '/' &lt;&lt; year;}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functions</a:t>
            </a:r>
          </a:p>
          <a:p>
            <a:pPr lvl="1" eaLnBrk="1" hangingPunct="1"/>
            <a:r>
              <a:rPr lang="en-US" sz="2400" dirty="0" smtClean="0"/>
              <a:t>Defined outside that class’s scope</a:t>
            </a:r>
          </a:p>
          <a:p>
            <a:pPr lvl="1" eaLnBrk="1" hangingPunct="1"/>
            <a:r>
              <a:rPr lang="en-US" sz="2400" dirty="0" smtClean="0"/>
              <a:t>Has the right to access all private and protected members of the class</a:t>
            </a:r>
          </a:p>
          <a:p>
            <a:pPr lvl="1" eaLnBrk="1" hangingPunct="1"/>
            <a:r>
              <a:rPr lang="en-US" sz="2400" dirty="0" smtClean="0"/>
              <a:t>Prototype in the class definition, but not member functions</a:t>
            </a:r>
          </a:p>
          <a:p>
            <a:pPr lvl="1" eaLnBrk="1" hangingPunct="1"/>
            <a:r>
              <a:rPr lang="en-US" sz="2400" dirty="0" smtClean="0"/>
              <a:t>A friend can be a function, function template, a member function, a class, or a class template</a:t>
            </a:r>
          </a:p>
          <a:p>
            <a:pPr lvl="1" eaLnBrk="1" hangingPunct="1"/>
            <a:r>
              <a:rPr lang="en-US" sz="2400" dirty="0" smtClean="0"/>
              <a:t>Declare a function as a friend of a class, use friend keyword before the function prototype in the class definition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Friend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Friend functions</a:t>
            </a:r>
          </a:p>
          <a:p>
            <a:pPr lvl="1" eaLnBrk="1" hangingPunct="1"/>
            <a:r>
              <a:rPr lang="en-US" sz="2400" dirty="0" smtClean="0"/>
              <a:t>Example</a:t>
            </a:r>
          </a:p>
          <a:p>
            <a:pPr>
              <a:buNone/>
            </a:pPr>
            <a:r>
              <a:rPr lang="en-US" sz="2400" dirty="0" smtClean="0"/>
              <a:t>            </a:t>
            </a:r>
            <a:r>
              <a:rPr lang="en-US" sz="1800" dirty="0" smtClean="0"/>
              <a:t>class Box</a:t>
            </a:r>
          </a:p>
          <a:p>
            <a:pPr>
              <a:buNone/>
            </a:pPr>
            <a:r>
              <a:rPr lang="en-US" sz="1800" dirty="0" smtClean="0"/>
              <a:t>               {</a:t>
            </a:r>
          </a:p>
          <a:p>
            <a:pPr>
              <a:buNone/>
            </a:pPr>
            <a:r>
              <a:rPr lang="en-US" sz="1800" dirty="0" smtClean="0"/>
              <a:t>                   double width;</a:t>
            </a:r>
          </a:p>
          <a:p>
            <a:pPr>
              <a:buNone/>
            </a:pPr>
            <a:r>
              <a:rPr lang="en-US" sz="1800" dirty="0" smtClean="0"/>
              <a:t>                   public:</a:t>
            </a:r>
          </a:p>
          <a:p>
            <a:pPr>
              <a:buNone/>
            </a:pPr>
            <a:r>
              <a:rPr lang="en-US" sz="1800" dirty="0" smtClean="0"/>
              <a:t>                        double length;</a:t>
            </a:r>
          </a:p>
          <a:p>
            <a:pPr>
              <a:buNone/>
            </a:pPr>
            <a:r>
              <a:rPr lang="en-US" sz="1800" dirty="0" smtClean="0"/>
              <a:t>                        friend void </a:t>
            </a:r>
            <a:r>
              <a:rPr lang="en-US" sz="1800" dirty="0" err="1" smtClean="0"/>
              <a:t>printWidth</a:t>
            </a:r>
            <a:r>
              <a:rPr lang="en-US" sz="1800" dirty="0" smtClean="0"/>
              <a:t>( Box </a:t>
            </a:r>
            <a:r>
              <a:rPr lang="en-US" sz="1800" dirty="0" err="1" smtClean="0"/>
              <a:t>box</a:t>
            </a:r>
            <a:r>
              <a:rPr lang="en-US" sz="1800" dirty="0" smtClean="0"/>
              <a:t> );</a:t>
            </a:r>
          </a:p>
          <a:p>
            <a:pPr>
              <a:buNone/>
            </a:pPr>
            <a:r>
              <a:rPr lang="en-US" sz="1800" dirty="0" smtClean="0"/>
              <a:t>                        void </a:t>
            </a:r>
            <a:r>
              <a:rPr lang="en-US" sz="1800" dirty="0" err="1" smtClean="0"/>
              <a:t>setWidth</a:t>
            </a:r>
            <a:r>
              <a:rPr lang="en-US" sz="1800" dirty="0" smtClean="0"/>
              <a:t>( double </a:t>
            </a:r>
            <a:r>
              <a:rPr lang="en-US" sz="1800" dirty="0" err="1" smtClean="0"/>
              <a:t>wid</a:t>
            </a:r>
            <a:r>
              <a:rPr lang="en-US" sz="1800" dirty="0" smtClean="0"/>
              <a:t> );</a:t>
            </a:r>
          </a:p>
          <a:p>
            <a:pPr>
              <a:buNone/>
            </a:pPr>
            <a:r>
              <a:rPr lang="en-US" sz="1800" dirty="0" smtClean="0"/>
              <a:t>                };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12286</TotalTime>
  <Words>666</Words>
  <Application>Microsoft Office PowerPoint</Application>
  <PresentationFormat>On-screen Show (4:3)</PresentationFormat>
  <Paragraphs>128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Inline Functions</vt:lpstr>
      <vt:lpstr>Inline Functions</vt:lpstr>
      <vt:lpstr>Inline Functions</vt:lpstr>
      <vt:lpstr>Inline Functions</vt:lpstr>
      <vt:lpstr>Inline Functions</vt:lpstr>
      <vt:lpstr>Inline Functions</vt:lpstr>
      <vt:lpstr>Inline Functions</vt:lpstr>
      <vt:lpstr>Friend Functions</vt:lpstr>
      <vt:lpstr>Friend Functions</vt:lpstr>
      <vt:lpstr>Friend Functions</vt:lpstr>
      <vt:lpstr>Friend Functions</vt:lpstr>
      <vt:lpstr>Friend Functions</vt:lpstr>
      <vt:lpstr>Friend Classes</vt:lpstr>
      <vt:lpstr>Friend Classes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108</cp:revision>
  <dcterms:created xsi:type="dcterms:W3CDTF">2006-08-16T00:00:00Z</dcterms:created>
  <dcterms:modified xsi:type="dcterms:W3CDTF">2021-11-17T15:19:09Z</dcterms:modified>
</cp:coreProperties>
</file>