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59" r:id="rId3"/>
    <p:sldId id="281" r:id="rId4"/>
    <p:sldId id="282" r:id="rId5"/>
    <p:sldId id="283" r:id="rId6"/>
    <p:sldId id="284" r:id="rId7"/>
    <p:sldId id="285" r:id="rId8"/>
    <p:sldId id="294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>
        <p:scale>
          <a:sx n="66" d="100"/>
          <a:sy n="66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65864-7F64-4AD0-8747-38995A7EA66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DD271-EEB8-4729-B856-B5862D897D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6FF0FC-23FD-4C55-AE9A-D6CFC893077B}" type="datetimeFigureOut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A309EE-B3A9-42DF-9CD1-52B1260DB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5890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C2418D-60B5-4D7F-9BE6-98F2283BF87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70483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AB6F1-1FB6-4AAB-9C93-EB30F56289BA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2016 Pearson Inc.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4BF37A71-C053-4672-B8D5-614BE64B7B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8170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D090-ADE9-4B0A-B86D-5FE3FC843E8D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F8B59D95-389C-475D-A038-F55EE0FAA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4762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999-1342-4703-842A-F2CAA21907E3}" type="datetime1">
              <a:rPr lang="en-US"/>
              <a:pPr>
                <a:defRPr/>
              </a:pPr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F62C324-9047-4D38-AE20-B6B3D763B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870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4876800" y="63246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ED06F-A980-4917-9D38-C8814F65F665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C3B3C461-3E2D-46D3-9D15-F802950B3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4343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42906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85051-79AA-44B3-A265-F642C4E3F268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BA5E45F-794D-4CA3-A610-4D54A0899A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500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08883-1614-41A1-A045-A2E918C6DBB8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2F145EF-8EE5-458B-BED5-A7EA7543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0813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1EED0-7502-4482-A8EF-4C581CDD99AB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4958F26-20E1-4E74-963A-5D2A8DB8E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0610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1AD1-6FF1-4A52-A0F0-82E7B479003E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201CD27A-5EEA-4A74-891A-44D9BC1AA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50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7C915-3838-4DAD-8AA9-EE4747359733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421DBC-B008-4DC6-B57B-05F68DC0F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1330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B6DF-6ABC-4F39-8730-AAD955173F0C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8D329ED-399D-4ABD-9AC7-24AE9BFFA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142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65D00-C7EC-4B44-9672-73D58F96BC33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© </a:t>
            </a:r>
            <a:r>
              <a:rPr lang="en-US" dirty="0" smtClean="0"/>
              <a:t>2016 </a:t>
            </a:r>
            <a:r>
              <a:rPr lang="en-US" dirty="0"/>
              <a:t>Pearson </a:t>
            </a:r>
            <a:r>
              <a:rPr lang="en-US" dirty="0" smtClean="0"/>
              <a:t>Inc. </a:t>
            </a:r>
            <a:r>
              <a:rPr lang="en-US" dirty="0"/>
              <a:t>All rights reserved. 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77B3865-671B-4009-816E-101A3A3C4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54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48200" y="6340475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F05736-0F12-4A59-9874-29B7F6E46A5A}" type="datetime1">
              <a:rPr lang="en-US"/>
              <a:pPr>
                <a:defRPr/>
              </a:pPr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Copyright © 2016 Pearson Inc. All rights reserved. 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733A387-0A6A-4CC0-BB14-A596A72F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9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Introduction</a:t>
            </a:r>
          </a:p>
          <a:p>
            <a:pPr lvl="1" eaLnBrk="1" hangingPunct="1"/>
            <a:r>
              <a:rPr lang="en-US" sz="2400" dirty="0" smtClean="0"/>
              <a:t>Declaring a variable will reserve a space in memory, which referred by an address</a:t>
            </a:r>
          </a:p>
          <a:p>
            <a:pPr lvl="1" eaLnBrk="1" hangingPunct="1"/>
            <a:r>
              <a:rPr lang="en-US" sz="2400" dirty="0" smtClean="0"/>
              <a:t>To use a variable, locate it when needed.</a:t>
            </a:r>
          </a:p>
          <a:p>
            <a:pPr lvl="1" eaLnBrk="1" hangingPunct="1"/>
            <a:r>
              <a:rPr lang="en-US" sz="2400" dirty="0" smtClean="0"/>
              <a:t>Use &amp; and the variable name to see its address</a:t>
            </a:r>
          </a:p>
          <a:p>
            <a:pPr>
              <a:buNone/>
            </a:pPr>
            <a:r>
              <a:rPr lang="en-US" sz="2000" dirty="0" smtClean="0"/>
              <a:t>    int x=12;   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</a:t>
            </a:r>
            <a:r>
              <a:rPr lang="en-US" sz="2000" dirty="0" err="1" smtClean="0"/>
              <a:t>x's</a:t>
            </a:r>
            <a:r>
              <a:rPr lang="en-US" sz="2000" dirty="0" smtClean="0"/>
              <a:t> value is: " &lt;&lt;x&lt;&lt;" at "&lt;&lt; &amp;value&lt;&lt;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x's</a:t>
            </a:r>
            <a:r>
              <a:rPr lang="en-US" sz="2000" dirty="0" smtClean="0"/>
              <a:t> value is: 12 at 001FDE10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pointer to a pointer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 pointer to a pointer</a:t>
            </a:r>
          </a:p>
          <a:p>
            <a:pPr lvl="1" eaLnBrk="1" hangingPunct="1"/>
            <a:r>
              <a:rPr lang="en-US" sz="2400" dirty="0" smtClean="0"/>
              <a:t>Change the content of a pointer and a pointer to pointer, all related values will be updated.</a:t>
            </a:r>
          </a:p>
          <a:p>
            <a:pPr lvl="1" eaLnBrk="1" hangingPunct="1">
              <a:buNone/>
            </a:pPr>
            <a:r>
              <a:rPr lang="en-US" sz="2000" dirty="0" smtClean="0"/>
              <a:t>*p=-360;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&lt;&lt;"After changing, the new values are: "&lt;&lt;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 &lt;&lt; " x = " &lt;&lt; x&lt;&lt;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**p2p = " &lt;&lt; **p2p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4958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changing, the new values are: </a:t>
            </a:r>
          </a:p>
          <a:p>
            <a:r>
              <a:rPr lang="en-US" dirty="0" smtClean="0"/>
              <a:t>x = -360</a:t>
            </a:r>
          </a:p>
          <a:p>
            <a:r>
              <a:rPr lang="en-US" dirty="0" smtClean="0"/>
              <a:t> *p = -360</a:t>
            </a:r>
          </a:p>
          <a:p>
            <a:r>
              <a:rPr lang="en-US" dirty="0" smtClean="0"/>
              <a:t> **p2p = -360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pointer to a pointer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 pointer to a pointer</a:t>
            </a:r>
          </a:p>
          <a:p>
            <a:pPr lvl="1" eaLnBrk="1" hangingPunct="1"/>
            <a:r>
              <a:rPr lang="en-US" sz="2400" dirty="0" smtClean="0"/>
              <a:t>Change the content of a pointer and a pointer to pointer, all related values will be updated.</a:t>
            </a:r>
          </a:p>
          <a:p>
            <a:pPr lvl="1" eaLnBrk="1" hangingPunct="1">
              <a:buNone/>
            </a:pPr>
            <a:r>
              <a:rPr lang="en-US" sz="2000" dirty="0" smtClean="0"/>
              <a:t>**p2p=-2000;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&lt;&lt;"After changing, the new values are: "&lt;&lt;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 &lt;&lt; " x = " &lt;&lt; x&lt;&lt;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**p2p = " &lt;&lt; **p2p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90600" y="44958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changing, the new values are: </a:t>
            </a:r>
          </a:p>
          <a:p>
            <a:r>
              <a:rPr lang="en-US" dirty="0" smtClean="0"/>
              <a:t>x = -2000</a:t>
            </a:r>
          </a:p>
          <a:p>
            <a:r>
              <a:rPr lang="en-US" dirty="0" smtClean="0"/>
              <a:t> *p = -2000</a:t>
            </a:r>
          </a:p>
          <a:p>
            <a:r>
              <a:rPr lang="en-US" dirty="0" smtClean="0"/>
              <a:t> **p2p = -2000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Operations on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Get a value from user</a:t>
            </a:r>
          </a:p>
          <a:p>
            <a:pPr lvl="1" eaLnBrk="1" hangingPunct="1"/>
            <a:r>
              <a:rPr lang="en-US" sz="2400" dirty="0" smtClean="0"/>
              <a:t>Use </a:t>
            </a:r>
            <a:r>
              <a:rPr lang="en-US" sz="2400" dirty="0" err="1" smtClean="0"/>
              <a:t>cin</a:t>
            </a:r>
            <a:r>
              <a:rPr lang="en-US" sz="2400" dirty="0" smtClean="0"/>
              <a:t> to get a value from the user</a:t>
            </a:r>
          </a:p>
          <a:p>
            <a:pPr>
              <a:buNone/>
            </a:pPr>
            <a:r>
              <a:rPr lang="en-US" sz="2000" dirty="0" smtClean="0"/>
              <a:t>              int stud; int *</a:t>
            </a:r>
            <a:r>
              <a:rPr lang="en-US" sz="2000" dirty="0" err="1" smtClean="0"/>
              <a:t>pStud</a:t>
            </a:r>
            <a:r>
              <a:rPr lang="en-US" sz="2000" dirty="0" smtClean="0"/>
              <a:t>;	</a:t>
            </a:r>
          </a:p>
          <a:p>
            <a:pPr>
              <a:buNone/>
            </a:pPr>
            <a:r>
              <a:rPr lang="en-US" sz="2000" dirty="0" smtClean="0"/>
              <a:t>              </a:t>
            </a:r>
            <a:r>
              <a:rPr lang="en-US" sz="2000" dirty="0" err="1" smtClean="0"/>
              <a:t>pStud</a:t>
            </a:r>
            <a:r>
              <a:rPr lang="en-US" sz="2000" dirty="0" smtClean="0"/>
              <a:t> = &amp;stud;</a:t>
            </a:r>
          </a:p>
          <a:p>
            <a:pPr>
              <a:buNone/>
            </a:pPr>
            <a:r>
              <a:rPr lang="en-US" sz="2000" dirty="0" smtClean="0"/>
              <a:t>	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"The number of students is: ";</a:t>
            </a:r>
          </a:p>
          <a:p>
            <a:pPr>
              <a:buNone/>
            </a:pPr>
            <a:r>
              <a:rPr lang="en-US" sz="2000" dirty="0" smtClean="0"/>
              <a:t>	       </a:t>
            </a:r>
            <a:r>
              <a:rPr lang="en-US" sz="2000" dirty="0" err="1" smtClean="0"/>
              <a:t>cin</a:t>
            </a:r>
            <a:r>
              <a:rPr lang="en-US" sz="2000" dirty="0" smtClean="0"/>
              <a:t> &gt;&gt; stud;</a:t>
            </a:r>
          </a:p>
          <a:p>
            <a:pPr>
              <a:buNone/>
            </a:pPr>
            <a:r>
              <a:rPr lang="en-US" sz="2000" dirty="0" smtClean="0"/>
              <a:t>	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&lt;&lt;"The number of students: " &lt;&lt; stud&lt;&lt;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 &lt;&lt;"So there are " &lt;&lt; *</a:t>
            </a:r>
            <a:r>
              <a:rPr lang="en-US" sz="2000" dirty="0" err="1" smtClean="0"/>
              <a:t>pStud</a:t>
            </a:r>
            <a:r>
              <a:rPr lang="en-US" sz="2000" dirty="0" smtClean="0"/>
              <a:t> &lt;&lt; " students. ";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49530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number of students is: 35</a:t>
            </a:r>
          </a:p>
          <a:p>
            <a:endParaRPr lang="en-US" dirty="0" smtClean="0"/>
          </a:p>
          <a:p>
            <a:r>
              <a:rPr lang="en-US" dirty="0" smtClean="0"/>
              <a:t>The number of students: 35</a:t>
            </a:r>
          </a:p>
          <a:p>
            <a:r>
              <a:rPr lang="en-US" dirty="0" smtClean="0"/>
              <a:t>So there are 35 students.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Operations on 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Algebraic calculations and expressions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      int x1; int x2; int sum; int *pX1; int *pX2; int *</a:t>
            </a:r>
            <a:r>
              <a:rPr lang="en-US" sz="2000" dirty="0" err="1" smtClean="0"/>
              <a:t>pSum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1600" dirty="0" smtClean="0"/>
              <a:t>pX1 = &amp;x1;</a:t>
            </a:r>
          </a:p>
          <a:p>
            <a:pPr>
              <a:buNone/>
            </a:pPr>
            <a:r>
              <a:rPr lang="en-US" sz="1600" dirty="0" smtClean="0"/>
              <a:t>	pX2 = &amp;x2;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pSum</a:t>
            </a:r>
            <a:r>
              <a:rPr lang="en-US" sz="1600" dirty="0" smtClean="0"/>
              <a:t> = &amp;sum;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"Value of x1:";   </a:t>
            </a:r>
            <a:r>
              <a:rPr lang="en-US" sz="1600" dirty="0" err="1" smtClean="0"/>
              <a:t>cin</a:t>
            </a:r>
            <a:r>
              <a:rPr lang="en-US" sz="1600" dirty="0" smtClean="0"/>
              <a:t> &gt;&gt; *pX1;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"Value of x2: ";   </a:t>
            </a:r>
            <a:r>
              <a:rPr lang="en-US" sz="1600" dirty="0" err="1" smtClean="0"/>
              <a:t>cin</a:t>
            </a:r>
            <a:r>
              <a:rPr lang="en-US" sz="1600" dirty="0" smtClean="0"/>
              <a:t> &gt;&gt; *pX2;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</a:t>
            </a:r>
            <a:r>
              <a:rPr lang="en-US" sz="1600" dirty="0" err="1" smtClean="0"/>
              <a:t>endl</a:t>
            </a:r>
            <a:r>
              <a:rPr lang="en-US" sz="1600" dirty="0" smtClean="0"/>
              <a:t>&lt;&lt;"The sum is :";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</a:t>
            </a:r>
            <a:r>
              <a:rPr lang="en-US" sz="1600" dirty="0" err="1" smtClean="0"/>
              <a:t>endl</a:t>
            </a:r>
            <a:r>
              <a:rPr lang="en-US" sz="1600" dirty="0" smtClean="0"/>
              <a:t>&lt;&lt;"x1:" &lt;&lt; "\t" &lt;&lt; x1 &lt;&lt; "\</a:t>
            </a:r>
            <a:r>
              <a:rPr lang="en-US" sz="1600" dirty="0" err="1" smtClean="0"/>
              <a:t>nThat</a:t>
            </a:r>
            <a:r>
              <a:rPr lang="en-US" sz="1600" dirty="0" smtClean="0"/>
              <a:t> is: " &lt;&lt; *pX1 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</a:t>
            </a:r>
            <a:r>
              <a:rPr lang="en-US" sz="1600" dirty="0" err="1" smtClean="0"/>
              <a:t>endl</a:t>
            </a:r>
            <a:r>
              <a:rPr lang="en-US" sz="1600" dirty="0" smtClean="0"/>
              <a:t>&lt;&lt;"x2:" &lt;&lt; "\t" &lt;&lt; x2 &lt;&lt; "\</a:t>
            </a:r>
            <a:r>
              <a:rPr lang="en-US" sz="1600" dirty="0" err="1" smtClean="0"/>
              <a:t>nThat</a:t>
            </a:r>
            <a:r>
              <a:rPr lang="en-US" sz="1600" dirty="0" smtClean="0"/>
              <a:t> is: " &lt;&lt; *pX2 ;</a:t>
            </a:r>
          </a:p>
          <a:p>
            <a:pPr>
              <a:buNone/>
            </a:pPr>
            <a:r>
              <a:rPr lang="en-US" sz="1600" dirty="0" smtClean="0"/>
              <a:t>	sum= x1 + x2;</a:t>
            </a:r>
          </a:p>
          <a:p>
            <a:pPr>
              <a:buNone/>
            </a:pPr>
            <a:r>
              <a:rPr lang="en-US" sz="1600" dirty="0" smtClean="0"/>
              <a:t>	*</a:t>
            </a:r>
            <a:r>
              <a:rPr lang="en-US" sz="1600" dirty="0" err="1" smtClean="0"/>
              <a:t>pSum</a:t>
            </a:r>
            <a:r>
              <a:rPr lang="en-US" sz="1600" dirty="0" smtClean="0"/>
              <a:t>= *pX1 + *pX2; 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</a:t>
            </a:r>
            <a:r>
              <a:rPr lang="en-US" sz="1600" dirty="0" err="1" smtClean="0"/>
              <a:t>endl</a:t>
            </a:r>
            <a:r>
              <a:rPr lang="en-US" sz="1600" dirty="0" smtClean="0"/>
              <a:t>&lt;&lt;"The sum is: " &lt;&lt; sum;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cout</a:t>
            </a:r>
            <a:r>
              <a:rPr lang="en-US" sz="1600" dirty="0" smtClean="0"/>
              <a:t> &lt;&lt; </a:t>
            </a:r>
            <a:r>
              <a:rPr lang="en-US" sz="1600" dirty="0" err="1" smtClean="0"/>
              <a:t>endl</a:t>
            </a:r>
            <a:r>
              <a:rPr lang="en-US" sz="1600" dirty="0" smtClean="0"/>
              <a:t>&lt;&lt;"The sum is:" &lt;&lt; *</a:t>
            </a:r>
            <a:r>
              <a:rPr lang="en-US" sz="1600" dirty="0" err="1" smtClean="0"/>
              <a:t>pSum</a:t>
            </a:r>
            <a:r>
              <a:rPr lang="en-US" sz="1600" dirty="0" smtClean="0"/>
              <a:t> ;</a:t>
            </a:r>
          </a:p>
          <a:p>
            <a:pPr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8400" y="2819400"/>
            <a:ext cx="266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Value of x1:10</a:t>
            </a:r>
          </a:p>
          <a:p>
            <a:r>
              <a:rPr lang="en-US" dirty="0" smtClean="0"/>
              <a:t>Value of x2: 20</a:t>
            </a:r>
          </a:p>
          <a:p>
            <a:endParaRPr lang="en-US" dirty="0" smtClean="0"/>
          </a:p>
          <a:p>
            <a:r>
              <a:rPr lang="en-US" dirty="0" smtClean="0"/>
              <a:t>The sum is :</a:t>
            </a:r>
          </a:p>
          <a:p>
            <a:r>
              <a:rPr lang="en-US" dirty="0" smtClean="0"/>
              <a:t>x1:     10</a:t>
            </a:r>
          </a:p>
          <a:p>
            <a:r>
              <a:rPr lang="en-US" dirty="0" smtClean="0"/>
              <a:t>That is: 10</a:t>
            </a:r>
          </a:p>
          <a:p>
            <a:r>
              <a:rPr lang="en-US" dirty="0" smtClean="0"/>
              <a:t>x2:     20</a:t>
            </a:r>
          </a:p>
          <a:p>
            <a:r>
              <a:rPr lang="en-US" dirty="0" smtClean="0"/>
              <a:t>That is: 20</a:t>
            </a:r>
          </a:p>
          <a:p>
            <a:r>
              <a:rPr lang="en-US" dirty="0" smtClean="0"/>
              <a:t>The sum is: 30</a:t>
            </a:r>
          </a:p>
          <a:p>
            <a:r>
              <a:rPr lang="en-US" dirty="0" smtClean="0"/>
              <a:t>The sum again is:30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Passing pointers to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Pointers as augments of functions</a:t>
            </a:r>
          </a:p>
          <a:p>
            <a:pPr lvl="1" eaLnBrk="1" hangingPunct="1"/>
            <a:r>
              <a:rPr lang="en-US" sz="2400" dirty="0" smtClean="0"/>
              <a:t>When declaring the function, use the asterisk for each pointer (*)</a:t>
            </a:r>
          </a:p>
          <a:p>
            <a:pPr lvl="1" eaLnBrk="1" hangingPunct="1"/>
            <a:r>
              <a:rPr lang="en-US" sz="2400" dirty="0" smtClean="0"/>
              <a:t>When calling the function, use the references to the variables  (&amp;) 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2049" name="Picture 1" descr="C:\Users\Feng Gu\AppData\Roaming\Tencent\Users\55982844\QQ\WinTemp\RichOle\H4(L}1T92ZNBSI[7N22S4DV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3505200"/>
            <a:ext cx="3429000" cy="31382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Passing pointers to functions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Pointers as augments of functions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pic>
        <p:nvPicPr>
          <p:cNvPr id="43009" name="Picture 1" descr="C:\Users\Feng Gu\AppData\Roaming\Tencent\Users\55982844\QQ\WinTemp\RichOle\1}5}~FFS`B)SU0GD73MA@(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133600"/>
            <a:ext cx="6391275" cy="3686175"/>
          </a:xfrm>
          <a:prstGeom prst="rect">
            <a:avLst/>
          </a:prstGeom>
          <a:noFill/>
        </p:spPr>
      </p:pic>
      <p:pic>
        <p:nvPicPr>
          <p:cNvPr id="43010" name="Picture 2" descr="C:\Users\Feng Gu\AppData\Roaming\Tencent\Users\55982844\QQ\WinTemp\RichOle\@N4AMW$@EWT0]}@4$2LS]Q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3429000"/>
            <a:ext cx="1457325" cy="27146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function with a returned pointer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Pointers as augments of functions</a:t>
            </a:r>
          </a:p>
          <a:p>
            <a:pPr lvl="1" eaLnBrk="1" hangingPunct="1"/>
            <a:r>
              <a:rPr lang="en-US" sz="2400" dirty="0" smtClean="0"/>
              <a:t>Add * after the returned data type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int *</a:t>
            </a:r>
            <a:r>
              <a:rPr lang="en-US" sz="2000" dirty="0" err="1" smtClean="0"/>
              <a:t>getNumber</a:t>
            </a:r>
            <a:r>
              <a:rPr lang="en-US" sz="2000" dirty="0" smtClean="0"/>
              <a:t>();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int main()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{	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      int *n;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      n = </a:t>
            </a:r>
            <a:r>
              <a:rPr lang="en-US" sz="2000" dirty="0" err="1" smtClean="0"/>
              <a:t>getNumber</a:t>
            </a:r>
            <a:r>
              <a:rPr lang="en-US" sz="2000" dirty="0" smtClean="0"/>
              <a:t>();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"The number = " &lt;&lt; *n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	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     return 0;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}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int *</a:t>
            </a:r>
            <a:r>
              <a:rPr lang="en-US" sz="2000" dirty="0" err="1" smtClean="0"/>
              <a:t>getNumber</a:t>
            </a:r>
            <a:r>
              <a:rPr lang="en-US" sz="2000" dirty="0" smtClean="0"/>
              <a:t>()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{	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     int *x=new int(1024);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	return x;</a:t>
            </a:r>
          </a:p>
          <a:p>
            <a:pPr lvl="1" eaLnBrk="1" hangingPunct="1">
              <a:spcBef>
                <a:spcPts val="0"/>
              </a:spcBef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7800" y="5562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number = 1024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Why pointers?</a:t>
            </a:r>
          </a:p>
          <a:p>
            <a:pPr lvl="1" eaLnBrk="1" hangingPunct="1"/>
            <a:r>
              <a:rPr lang="en-US" sz="2400" dirty="0" smtClean="0"/>
              <a:t>When declaring a variable, compiler put it somewhere. When you know the address, you can use it.</a:t>
            </a:r>
          </a:p>
          <a:p>
            <a:pPr lvl="1" eaLnBrk="1" hangingPunct="1"/>
            <a:r>
              <a:rPr lang="en-US" sz="2400" dirty="0" smtClean="0"/>
              <a:t>Allow the functions to change the real value of the argument like call by reference. You can return many values.</a:t>
            </a:r>
          </a:p>
          <a:p>
            <a:pPr lvl="1" eaLnBrk="1" hangingPunct="1"/>
            <a:r>
              <a:rPr lang="en-US" sz="2400" dirty="0" smtClean="0"/>
              <a:t>When declaring an array, you need to specify the dimension. A pointer can store an array with almost any size. Compilers will handle this. 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</a:p>
          <a:p>
            <a:pPr lvl="1" eaLnBrk="1" hangingPunct="1"/>
            <a:r>
              <a:rPr lang="en-US" sz="2400" dirty="0" smtClean="0"/>
              <a:t>Addresses are hard to read and interpret</a:t>
            </a:r>
          </a:p>
          <a:p>
            <a:pPr lvl="1" eaLnBrk="1" hangingPunct="1"/>
            <a:r>
              <a:rPr lang="en-US" sz="2400" dirty="0" smtClean="0"/>
              <a:t>Use another variable to refer to the address of the variable</a:t>
            </a:r>
          </a:p>
          <a:p>
            <a:pPr lvl="1" eaLnBrk="1" hangingPunct="1"/>
            <a:r>
              <a:rPr lang="en-US" sz="2400" dirty="0" smtClean="0"/>
              <a:t>A pointer is a variable that refers to another variable's address</a:t>
            </a:r>
          </a:p>
          <a:p>
            <a:pPr lvl="1" eaLnBrk="1" hangingPunct="1"/>
            <a:r>
              <a:rPr lang="en-US" sz="2400" dirty="0" smtClean="0"/>
              <a:t>Declare a pointer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2000" dirty="0" err="1" smtClean="0"/>
              <a:t>DataType</a:t>
            </a:r>
            <a:r>
              <a:rPr lang="en-US" sz="2000" dirty="0" smtClean="0"/>
              <a:t> * </a:t>
            </a:r>
            <a:r>
              <a:rPr lang="en-US" sz="2000" dirty="0" err="1" smtClean="0"/>
              <a:t>PointerName</a:t>
            </a:r>
            <a:r>
              <a:rPr lang="en-US" sz="2000" dirty="0" smtClean="0"/>
              <a:t>;</a:t>
            </a:r>
          </a:p>
          <a:p>
            <a:pPr lvl="1" eaLnBrk="1" hangingPunct="1"/>
            <a:r>
              <a:rPr lang="en-US" sz="2400" dirty="0" smtClean="0"/>
              <a:t>The identifier should be the same type of identifier the pointer variable will point to</a:t>
            </a:r>
          </a:p>
          <a:p>
            <a:pPr lvl="1" eaLnBrk="1" hangingPunct="1"/>
            <a:r>
              <a:rPr lang="en-US" sz="2400" dirty="0" smtClean="0"/>
              <a:t>* lets the compiler know that the variable is a pointer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Definition</a:t>
            </a:r>
          </a:p>
          <a:p>
            <a:pPr lvl="1" eaLnBrk="1" hangingPunct="1"/>
            <a:r>
              <a:rPr lang="en-US" sz="2400" dirty="0" smtClean="0"/>
              <a:t>Declare multiple pointer, put *  before each variable</a:t>
            </a:r>
          </a:p>
          <a:p>
            <a:pPr lvl="1" eaLnBrk="1" hangingPunct="1">
              <a:buNone/>
            </a:pPr>
            <a:r>
              <a:rPr lang="en-US" sz="2400" dirty="0" smtClean="0"/>
              <a:t>    </a:t>
            </a:r>
            <a:r>
              <a:rPr lang="en-US" sz="2000" dirty="0" smtClean="0"/>
              <a:t>int *p1, *p2;   or int *p1; int *p2;</a:t>
            </a:r>
          </a:p>
          <a:p>
            <a:pPr lvl="1" eaLnBrk="1" hangingPunct="1">
              <a:buNone/>
            </a:pPr>
            <a:r>
              <a:rPr lang="en-US" sz="2000" dirty="0" smtClean="0"/>
              <a:t>     int *p1, p2;       //only p1 is a pointer, p2 is an integer</a:t>
            </a:r>
          </a:p>
          <a:p>
            <a:pPr lvl="1" eaLnBrk="1" hangingPunct="1"/>
            <a:r>
              <a:rPr lang="en-US" sz="2400" dirty="0" smtClean="0"/>
              <a:t>The name of a pointer is that of a variable, same naming rules</a:t>
            </a:r>
          </a:p>
          <a:p>
            <a:pPr>
              <a:buNone/>
            </a:pPr>
            <a:r>
              <a:rPr lang="en-US" sz="2000" dirty="0" smtClean="0"/>
              <a:t>         int x;   int *p;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lives at " &lt;&lt; &amp;x&lt;&lt;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"p lives at " &lt;&lt; &amp;p&lt;&lt;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  x lives at 0x7ffc990f126c</a:t>
            </a:r>
          </a:p>
          <a:p>
            <a:pPr>
              <a:buNone/>
            </a:pPr>
            <a:r>
              <a:rPr lang="en-US" sz="2000" dirty="0" smtClean="0"/>
              <a:t>        p lives at 0x7ffc990f1270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Initialize a pointer</a:t>
            </a:r>
          </a:p>
          <a:p>
            <a:pPr lvl="1" eaLnBrk="1" hangingPunct="1"/>
            <a:r>
              <a:rPr lang="en-US" sz="2400" dirty="0" smtClean="0"/>
              <a:t>When a pointer to point to the variable we are interested in</a:t>
            </a:r>
          </a:p>
          <a:p>
            <a:pPr lvl="1" eaLnBrk="1" hangingPunct="1"/>
            <a:r>
              <a:rPr lang="en-US" sz="2400" dirty="0" smtClean="0"/>
              <a:t>Initialize the point by let the pointer point to that variable</a:t>
            </a:r>
          </a:p>
          <a:p>
            <a:pPr lvl="1" eaLnBrk="1" hangingPunct="1"/>
            <a:r>
              <a:rPr lang="en-US" sz="2400" dirty="0" smtClean="0"/>
              <a:t>Two ways to initialize a pointer</a:t>
            </a:r>
          </a:p>
          <a:p>
            <a:pPr lvl="1" eaLnBrk="1" hangingPunct="1">
              <a:buNone/>
            </a:pPr>
            <a:r>
              <a:rPr lang="en-US" sz="2400" dirty="0" smtClean="0"/>
              <a:t>    1: </a:t>
            </a:r>
            <a:r>
              <a:rPr lang="en-US" sz="2400" dirty="0" err="1" smtClean="0"/>
              <a:t>int</a:t>
            </a:r>
            <a:r>
              <a:rPr lang="en-US" sz="2400" dirty="0" smtClean="0"/>
              <a:t> *p=&amp;x;</a:t>
            </a:r>
          </a:p>
          <a:p>
            <a:pPr lvl="1" eaLnBrk="1" hangingPunct="1">
              <a:buNone/>
            </a:pPr>
            <a:r>
              <a:rPr lang="en-US" sz="2400" dirty="0" smtClean="0"/>
              <a:t>     2: int *p;</a:t>
            </a:r>
          </a:p>
          <a:p>
            <a:pPr lvl="1" eaLnBrk="1" hangingPunct="1">
              <a:buNone/>
            </a:pPr>
            <a:r>
              <a:rPr lang="en-US" sz="2400" dirty="0" smtClean="0"/>
              <a:t>          p=&amp;x;     //no asterisk</a:t>
            </a:r>
          </a:p>
          <a:p>
            <a:pPr>
              <a:buNone/>
            </a:pPr>
            <a:r>
              <a:rPr lang="en-US" sz="2000" dirty="0" smtClean="0"/>
              <a:t>        int x= 12; int *p = &amp;x;</a:t>
            </a:r>
          </a:p>
          <a:p>
            <a:pPr>
              <a:buNone/>
            </a:pPr>
            <a:r>
              <a:rPr lang="en-US" sz="2000" dirty="0" smtClean="0"/>
              <a:t>	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</a:t>
            </a:r>
            <a:r>
              <a:rPr lang="en-US" sz="2000" dirty="0" err="1" smtClean="0"/>
              <a:t>x’s</a:t>
            </a:r>
            <a:r>
              <a:rPr lang="en-US" sz="2000" dirty="0" smtClean="0"/>
              <a:t> value is " &lt;&lt; value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	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"The pointed value is " &lt;&lt; *p&lt;&lt;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5486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value is 12</a:t>
            </a:r>
          </a:p>
          <a:p>
            <a:r>
              <a:rPr lang="en-US" dirty="0" smtClean="0"/>
              <a:t>The pointed value is 12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Initialize a pointer</a:t>
            </a:r>
          </a:p>
          <a:p>
            <a:pPr lvl="1" eaLnBrk="1" hangingPunct="1"/>
            <a:r>
              <a:rPr lang="en-US" sz="2400" dirty="0" smtClean="0"/>
              <a:t>You can declare the variable and the pointer first, and use them later</a:t>
            </a:r>
          </a:p>
          <a:p>
            <a:pPr>
              <a:buNone/>
            </a:pPr>
            <a:r>
              <a:rPr lang="en-US" sz="2000" dirty="0" smtClean="0"/>
              <a:t>        int x; int *p;</a:t>
            </a:r>
          </a:p>
          <a:p>
            <a:pPr>
              <a:buNone/>
            </a:pPr>
            <a:r>
              <a:rPr lang="en-US" sz="2000" dirty="0" smtClean="0"/>
              <a:t>	 p = &amp;x; x = 26;</a:t>
            </a:r>
            <a:endParaRPr lang="en-US" sz="2400" dirty="0" smtClean="0"/>
          </a:p>
          <a:p>
            <a:pPr lvl="1" eaLnBrk="1" hangingPunct="1"/>
            <a:r>
              <a:rPr lang="en-US" sz="2400" dirty="0" smtClean="0"/>
              <a:t>Once pointed to a variable, if the value of the variable changes, the content of the point changes too</a:t>
            </a:r>
          </a:p>
          <a:p>
            <a:pPr>
              <a:buNone/>
            </a:pPr>
            <a:r>
              <a:rPr lang="en-US" sz="2000" dirty="0" smtClean="0"/>
              <a:t>      int x, *p; p = &amp;x;</a:t>
            </a:r>
          </a:p>
          <a:p>
            <a:pPr>
              <a:buNone/>
            </a:pPr>
            <a:r>
              <a:rPr lang="en-US" sz="2000" dirty="0" smtClean="0"/>
              <a:t>      x = 16;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= " &lt;&lt; x;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x = 25;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= " &lt;&lt; x 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54864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16 *p = 16</a:t>
            </a:r>
          </a:p>
          <a:p>
            <a:r>
              <a:rPr lang="en-US" dirty="0" smtClean="0"/>
              <a:t>x = 25 *p = 25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Pointers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Initialize a pointer</a:t>
            </a:r>
          </a:p>
          <a:p>
            <a:pPr lvl="1" eaLnBrk="1" hangingPunct="1"/>
            <a:r>
              <a:rPr lang="en-US" sz="2400" dirty="0" smtClean="0"/>
              <a:t>Directly change the value of the pointed variable</a:t>
            </a:r>
          </a:p>
          <a:p>
            <a:pPr>
              <a:buNone/>
            </a:pPr>
            <a:r>
              <a:rPr lang="en-US" sz="2000" dirty="0" smtClean="0"/>
              <a:t>      int x, *p; p = &amp;x;</a:t>
            </a:r>
          </a:p>
          <a:p>
            <a:pPr>
              <a:buNone/>
            </a:pPr>
            <a:r>
              <a:rPr lang="en-US" sz="2000" dirty="0" smtClean="0"/>
              <a:t>      x = 16;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= " &lt;&lt; x;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x = 25;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= " &lt;&lt; x 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*p =100;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"x = " &lt;&lt; x 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38200" y="4419600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dirty="0" smtClean="0"/>
              <a:t>x = 16 *p = 16</a:t>
            </a:r>
          </a:p>
          <a:p>
            <a:r>
              <a:rPr lang="nn-NO" dirty="0" smtClean="0"/>
              <a:t>x = 25 *p = 25</a:t>
            </a:r>
          </a:p>
          <a:p>
            <a:r>
              <a:rPr lang="nn-NO" dirty="0" smtClean="0"/>
              <a:t>x = 100 *p = 100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pointer to a pointer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 pointer to a pointer</a:t>
            </a:r>
          </a:p>
          <a:p>
            <a:pPr lvl="1" eaLnBrk="1" hangingPunct="1"/>
            <a:r>
              <a:rPr lang="en-US" sz="2400" dirty="0" smtClean="0"/>
              <a:t>Use two asterisks</a:t>
            </a:r>
            <a:r>
              <a:rPr lang="en-US" sz="2400" dirty="0" smtClean="0"/>
              <a:t> to define a pointer to a pointer</a:t>
            </a:r>
            <a:endParaRPr lang="en-US" sz="2400" dirty="0" smtClean="0"/>
          </a:p>
          <a:p>
            <a:pPr lvl="1" eaLnBrk="1" hangingPunct="1">
              <a:buNone/>
            </a:pPr>
            <a:r>
              <a:rPr lang="en-US" sz="2000" dirty="0" err="1" smtClean="0">
                <a:latin typeface="+mj-lt"/>
              </a:rPr>
              <a:t>int</a:t>
            </a:r>
            <a:r>
              <a:rPr lang="en-US" sz="2000" dirty="0" smtClean="0">
                <a:latin typeface="+mj-lt"/>
              </a:rPr>
              <a:t> x;</a:t>
            </a:r>
          </a:p>
          <a:p>
            <a:pPr lvl="1" eaLnBrk="1" hangingPunct="1">
              <a:buNone/>
            </a:pPr>
            <a:r>
              <a:rPr lang="en-US" sz="2000" dirty="0" err="1" smtClean="0">
                <a:latin typeface="+mj-lt"/>
              </a:rPr>
              <a:t>int</a:t>
            </a:r>
            <a:r>
              <a:rPr lang="en-US" sz="2000" dirty="0" smtClean="0">
                <a:latin typeface="+mj-lt"/>
              </a:rPr>
              <a:t> *p;</a:t>
            </a:r>
          </a:p>
          <a:p>
            <a:pPr lvl="1" eaLnBrk="1" hangingPunct="1">
              <a:buNone/>
            </a:pPr>
            <a:r>
              <a:rPr lang="en-US" sz="2000" dirty="0" err="1" smtClean="0">
                <a:latin typeface="+mj-lt"/>
              </a:rPr>
              <a:t>int</a:t>
            </a:r>
            <a:r>
              <a:rPr lang="en-US" sz="2000" dirty="0" smtClean="0">
                <a:latin typeface="+mj-lt"/>
              </a:rPr>
              <a:t> **p2p</a:t>
            </a:r>
            <a:r>
              <a:rPr lang="en-US" sz="2000" dirty="0" smtClean="0">
                <a:latin typeface="+mj-lt"/>
              </a:rPr>
              <a:t>;</a:t>
            </a:r>
          </a:p>
          <a:p>
            <a:pPr lvl="1" eaLnBrk="1" hangingPunct="1">
              <a:buNone/>
            </a:pPr>
            <a:endParaRPr lang="en-US" sz="2000" dirty="0" smtClean="0">
              <a:latin typeface="+mj-lt"/>
            </a:endParaRPr>
          </a:p>
          <a:p>
            <a:pPr lvl="1" eaLnBrk="1" hangingPunct="1">
              <a:buNone/>
            </a:pPr>
            <a:r>
              <a:rPr lang="en-US" sz="2000" dirty="0" smtClean="0">
                <a:latin typeface="+mj-lt"/>
              </a:rPr>
              <a:t>p=&amp;x;</a:t>
            </a:r>
          </a:p>
          <a:p>
            <a:pPr lvl="1" eaLnBrk="1" hangingPunct="1">
              <a:buNone/>
            </a:pPr>
            <a:r>
              <a:rPr lang="en-US" sz="2000" dirty="0" smtClean="0">
                <a:latin typeface="+mj-lt"/>
              </a:rPr>
              <a:t>p</a:t>
            </a:r>
            <a:r>
              <a:rPr lang="en-US" sz="2000" dirty="0" smtClean="0">
                <a:latin typeface="+mj-lt"/>
              </a:rPr>
              <a:t>2p=&amp;p;</a:t>
            </a:r>
            <a:endParaRPr lang="en-US" sz="2000" dirty="0" smtClean="0">
              <a:latin typeface="+mj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pointer to a pointer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/>
              <a:t>A pointer to a pointer</a:t>
            </a:r>
          </a:p>
          <a:p>
            <a:pPr lvl="1" eaLnBrk="1" hangingPunct="1"/>
            <a:r>
              <a:rPr lang="en-US" sz="2400" dirty="0" smtClean="0"/>
              <a:t>Change the value of the variable, others change accordingly</a:t>
            </a:r>
          </a:p>
          <a:p>
            <a:pPr lvl="1" eaLnBrk="1" hangingPunct="1">
              <a:buNone/>
            </a:pPr>
            <a:r>
              <a:rPr lang="en-US" sz="2000" dirty="0" smtClean="0"/>
              <a:t>x=1000;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&lt;&lt;"After changing, the new values are: "&lt;&lt;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r>
              <a:rPr lang="en-US" sz="2000" dirty="0" err="1" smtClean="0"/>
              <a:t>cout</a:t>
            </a:r>
            <a:r>
              <a:rPr lang="en-US" sz="2000" dirty="0" smtClean="0"/>
              <a:t> &lt;&lt; " x = " &lt;&lt; x&lt;&lt;</a:t>
            </a:r>
            <a:r>
              <a:rPr lang="en-US" sz="2000" dirty="0" err="1" smtClean="0"/>
              <a:t>endl</a:t>
            </a:r>
            <a:r>
              <a:rPr lang="en-US" sz="2000" dirty="0" smtClean="0"/>
              <a:t>;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*p = " &lt;&lt; *p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" **p2p = " &lt;&lt; **p2p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 lvl="1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9600" y="4724400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After changing, the new values are: </a:t>
            </a:r>
          </a:p>
          <a:p>
            <a:r>
              <a:rPr lang="en-US" dirty="0" smtClean="0"/>
              <a:t>x = 1000</a:t>
            </a:r>
          </a:p>
          <a:p>
            <a:r>
              <a:rPr lang="en-US" dirty="0" smtClean="0"/>
              <a:t> *p = 1000</a:t>
            </a:r>
          </a:p>
          <a:p>
            <a:r>
              <a:rPr lang="en-US" dirty="0" smtClean="0"/>
              <a:t> **p2p = 1000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11882</TotalTime>
  <Words>1107</Words>
  <Application>Microsoft Office PowerPoint</Application>
  <PresentationFormat>On-screen Show (4:3)</PresentationFormat>
  <Paragraphs>187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Pointers</vt:lpstr>
      <vt:lpstr>Pointers</vt:lpstr>
      <vt:lpstr>Pointers</vt:lpstr>
      <vt:lpstr>Pointers</vt:lpstr>
      <vt:lpstr>Pointers</vt:lpstr>
      <vt:lpstr>Pointers</vt:lpstr>
      <vt:lpstr>Pointers</vt:lpstr>
      <vt:lpstr>A pointer to a pointer</vt:lpstr>
      <vt:lpstr>A pointer to a pointer</vt:lpstr>
      <vt:lpstr>A pointer to a pointer</vt:lpstr>
      <vt:lpstr>A pointer to a pointer</vt:lpstr>
      <vt:lpstr>Operations on Pointers</vt:lpstr>
      <vt:lpstr>Operations on Pointers</vt:lpstr>
      <vt:lpstr>Passing pointers to functions</vt:lpstr>
      <vt:lpstr>Passing pointers to functions</vt:lpstr>
      <vt:lpstr>A function with a returned pointer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Kenrick</dc:creator>
  <cp:lastModifiedBy>Feng Gu</cp:lastModifiedBy>
  <cp:revision>74</cp:revision>
  <dcterms:created xsi:type="dcterms:W3CDTF">2006-08-16T00:00:00Z</dcterms:created>
  <dcterms:modified xsi:type="dcterms:W3CDTF">2021-10-18T16:02:23Z</dcterms:modified>
</cp:coreProperties>
</file>