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8" r:id="rId2"/>
    <p:sldId id="308" r:id="rId3"/>
    <p:sldId id="309" r:id="rId4"/>
    <p:sldId id="302" r:id="rId5"/>
    <p:sldId id="310" r:id="rId6"/>
    <p:sldId id="303" r:id="rId7"/>
    <p:sldId id="259" r:id="rId8"/>
    <p:sldId id="311" r:id="rId9"/>
    <p:sldId id="312" r:id="rId10"/>
    <p:sldId id="313" r:id="rId11"/>
    <p:sldId id="314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22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A65864-7F64-4AD0-8747-38995A7EA669}" type="datetimeFigureOut">
              <a:rPr lang="en-US" smtClean="0"/>
              <a:pPr/>
              <a:t>9/26/2021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CDD271-EEB8-4729-B856-B5862D897D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F6FF0FC-23FD-4C55-AE9A-D6CFC893077B}" type="datetimeFigureOut">
              <a:rPr lang="en-US"/>
              <a:pPr>
                <a:defRPr/>
              </a:pPr>
              <a:t>9/26/2021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2A309EE-B3A9-42DF-9CD1-52B1260DB4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858903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7048341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99EFA70-DADF-4C04-9009-33D8F1AB6C3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35729050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7048341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7048341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7048341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7048341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7048341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7048341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99EFA70-DADF-4C04-9009-33D8F1AB6C3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35729050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99EFA70-DADF-4C04-9009-33D8F1AB6C3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35729050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99EFA70-DADF-4C04-9009-33D8F1AB6C3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3572905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AB6F1-1FB6-4AAB-9C93-EB30F56289BA}" type="datetime1">
              <a:rPr lang="en-US"/>
              <a:pPr>
                <a:defRPr/>
              </a:pPr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Copyright © 2016 Pearson Inc. All rights reserved.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4BF37A71-C053-4672-B8D5-614BE64B7B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181702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ED090-ADE9-4B0A-B86D-5FE3FC843E8D}" type="datetime1">
              <a:rPr lang="en-US"/>
              <a:pPr>
                <a:defRPr/>
              </a:pPr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F8B59D95-389C-475D-A038-F55EE0FAAC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74762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3C999-1342-4703-842A-F2CAA21907E3}" type="datetime1">
              <a:rPr lang="en-US"/>
              <a:pPr>
                <a:defRPr/>
              </a:pPr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0F62C324-9047-4D38-AE20-B6B3D763BF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08701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>
          <a:xfrm>
            <a:off x="4876800" y="6324600"/>
            <a:ext cx="914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DED06F-A980-4917-9D38-C8814F65F665}" type="datetime1">
              <a:rPr lang="en-US"/>
              <a:pPr>
                <a:defRPr/>
              </a:pPr>
              <a:t>9/26/2021</a:t>
            </a:fld>
            <a:endParaRPr lang="en-US" dirty="0"/>
          </a:p>
        </p:txBody>
      </p:sp>
      <p:sp>
        <p:nvSpPr>
          <p:cNvPr id="5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C3B3C461-3E2D-46D3-9D15-F802950B3A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12"/>
          </p:nvPr>
        </p:nvSpPr>
        <p:spPr>
          <a:xfrm>
            <a:off x="457200" y="6340475"/>
            <a:ext cx="43434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4290602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85051-79AA-44B3-A265-F642C4E3F268}" type="datetime1">
              <a:rPr lang="en-US"/>
              <a:pPr>
                <a:defRPr/>
              </a:pPr>
              <a:t>9/26/2021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5BA5E45F-794D-4CA3-A610-4D54A0899A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19500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08883-1614-41A1-A045-A2E918C6DBB8}" type="datetime1">
              <a:rPr lang="en-US"/>
              <a:pPr>
                <a:defRPr/>
              </a:pPr>
              <a:t>9/26/2021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  <a:endParaRPr lang="en-CA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32F145EF-8EE5-458B-BED5-A7EA7543A9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00813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F1EED0-7502-4482-A8EF-4C581CDD99AB}" type="datetime1">
              <a:rPr lang="en-US"/>
              <a:pPr>
                <a:defRPr/>
              </a:pPr>
              <a:t>9/26/2021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  <a:endParaRPr lang="en-CA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24958F26-20E1-4E74-963A-5D2A8DB8E7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906106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D1AD1-6FF1-4A52-A0F0-82E7B479003E}" type="datetime1">
              <a:rPr lang="en-US"/>
              <a:pPr>
                <a:defRPr/>
              </a:pPr>
              <a:t>9/26/2021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  <a:endParaRPr lang="en-CA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201CD27A-5EEA-4A74-891A-44D9BC1AAD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150565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F7C915-3838-4DAD-8AA9-EE4747359733}" type="datetime1">
              <a:rPr lang="en-US"/>
              <a:pPr>
                <a:defRPr/>
              </a:pPr>
              <a:t>9/26/2021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  <a:endParaRPr lang="en-CA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DC421DBC-B008-4DC6-B57B-05F68DC0FC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11330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D7B6DF-6ABC-4F39-8730-AAD955173F0C}" type="datetime1">
              <a:rPr lang="en-US"/>
              <a:pPr>
                <a:defRPr/>
              </a:pPr>
              <a:t>9/26/2021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  <a:endParaRPr lang="en-CA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E8D329ED-399D-4ABD-9AC7-24AE9BFFA0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31427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265D00-C7EC-4B44-9672-73D58F96BC33}" type="datetime1">
              <a:rPr lang="en-US"/>
              <a:pPr>
                <a:defRPr/>
              </a:pPr>
              <a:t>9/26/2021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  <a:endParaRPr lang="en-CA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E77B3865-671B-4009-816E-101A3A3C4B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22540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48200" y="6340475"/>
            <a:ext cx="91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9F05736-0F12-4A59-9874-29B7F6E46A5A}" type="datetime1">
              <a:rPr lang="en-US"/>
              <a:pPr>
                <a:defRPr/>
              </a:pPr>
              <a:t>9/26/2021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411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r>
              <a:rPr lang="en-US" dirty="0" smtClean="0"/>
              <a:t>Copyright © 2016 Pearson Inc. All rights reserved. 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1-</a:t>
            </a:r>
            <a:fld id="{C733A387-0A6A-4CC0-BB14-A596A72F4F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986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5" r:id="rId3"/>
    <p:sldLayoutId id="2147483684" r:id="rId4"/>
    <p:sldLayoutId id="2147483683" r:id="rId5"/>
    <p:sldLayoutId id="2147483682" r:id="rId6"/>
    <p:sldLayoutId id="2147483681" r:id="rId7"/>
    <p:sldLayoutId id="2147483680" r:id="rId8"/>
    <p:sldLayoutId id="2147483679" r:id="rId9"/>
    <p:sldLayoutId id="2147483688" r:id="rId10"/>
    <p:sldLayoutId id="214748368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Variables</a:t>
            </a:r>
            <a:endParaRPr lang="en-US" dirty="0" smtClean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Types of variables</a:t>
            </a:r>
            <a:endParaRPr lang="en-US" sz="2800" dirty="0" smtClean="0"/>
          </a:p>
          <a:p>
            <a:pPr lvl="1" eaLnBrk="1" hangingPunct="1"/>
            <a:r>
              <a:rPr lang="en-US" sz="2400" dirty="0" smtClean="0"/>
              <a:t>Local variable</a:t>
            </a:r>
            <a:endParaRPr lang="en-US" sz="2000" dirty="0" smtClean="0"/>
          </a:p>
          <a:p>
            <a:pPr lvl="1" eaLnBrk="1" hangingPunct="1"/>
            <a:r>
              <a:rPr lang="en-US" sz="2400" dirty="0" smtClean="0"/>
              <a:t>Global variables</a:t>
            </a:r>
          </a:p>
          <a:p>
            <a:pPr lvl="1" eaLnBrk="1" hangingPunct="1"/>
            <a:r>
              <a:rPr lang="en-US" sz="2400" dirty="0" smtClean="0"/>
              <a:t>Static variables</a:t>
            </a:r>
            <a:endParaRPr lang="en-US" sz="2400" dirty="0" smtClean="0"/>
          </a:p>
          <a:p>
            <a:pPr eaLnBrk="1" hangingPunct="1">
              <a:spcBef>
                <a:spcPct val="50000"/>
              </a:spcBef>
            </a:pPr>
            <a:r>
              <a:rPr lang="en-US" sz="2800" dirty="0" smtClean="0"/>
              <a:t>Local (Auto) variables </a:t>
            </a:r>
            <a:endParaRPr lang="en-US" sz="2800" dirty="0" smtClean="0"/>
          </a:p>
          <a:p>
            <a:pPr lvl="1" eaLnBrk="1" hangingPunct="1"/>
            <a:r>
              <a:rPr lang="en-US" sz="2400" dirty="0" smtClean="0"/>
              <a:t>Defined within the scope of a function </a:t>
            </a:r>
            <a:endParaRPr lang="en-US" sz="2400" dirty="0" smtClean="0"/>
          </a:p>
          <a:p>
            <a:pPr lvl="1" eaLnBrk="1" hangingPunct="1"/>
            <a:r>
              <a:rPr lang="en-US" sz="2400" dirty="0" smtClean="0"/>
              <a:t>Also called automatic variables</a:t>
            </a:r>
            <a:endParaRPr lang="en-US" sz="2400" dirty="0" smtClean="0"/>
          </a:p>
          <a:p>
            <a:pPr lvl="1" eaLnBrk="1" hangingPunct="1"/>
            <a:r>
              <a:rPr lang="en-US" sz="2400" dirty="0" smtClean="0"/>
              <a:t>Cannot retain its value once the function returns</a:t>
            </a:r>
            <a:endParaRPr lang="en-US" sz="2400" dirty="0" smtClean="0"/>
          </a:p>
          <a:p>
            <a:pPr lvl="1" eaLnBrk="1" hangingPunct="1"/>
            <a:r>
              <a:rPr lang="en-US" sz="2400" dirty="0" smtClean="0"/>
              <a:t>Scope and life is in the function it is defined in</a:t>
            </a:r>
            <a:endParaRPr lang="en-US" sz="2400" dirty="0" smtClean="0"/>
          </a:p>
          <a:p>
            <a:pPr lvl="1" eaLnBrk="1" hangingPunct="1"/>
            <a:endParaRPr lang="en-US" sz="2400" dirty="0" smtClean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/>
              <a:t>Behavior of static variables</a:t>
            </a:r>
            <a:endParaRPr lang="en-US" sz="3600" dirty="0"/>
          </a:p>
        </p:txBody>
      </p:sp>
      <p:sp>
        <p:nvSpPr>
          <p:cNvPr id="7" name="Rectangle 6"/>
          <p:cNvSpPr/>
          <p:nvPr/>
        </p:nvSpPr>
        <p:spPr>
          <a:xfrm>
            <a:off x="1676400" y="167640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Value of </a:t>
            </a:r>
            <a:r>
              <a:rPr lang="en-US" dirty="0" err="1" smtClean="0"/>
              <a:t>i</a:t>
            </a:r>
            <a:r>
              <a:rPr lang="en-US" dirty="0" smtClean="0"/>
              <a:t>= 20</a:t>
            </a:r>
          </a:p>
          <a:p>
            <a:r>
              <a:rPr lang="en-US" dirty="0" smtClean="0"/>
              <a:t>Value of k= 40</a:t>
            </a:r>
          </a:p>
          <a:p>
            <a:r>
              <a:rPr lang="en-US" dirty="0" smtClean="0"/>
              <a:t>Value of </a:t>
            </a:r>
            <a:r>
              <a:rPr lang="en-US" dirty="0" err="1" smtClean="0"/>
              <a:t>i</a:t>
            </a:r>
            <a:r>
              <a:rPr lang="en-US" dirty="0" smtClean="0"/>
              <a:t>= 10</a:t>
            </a:r>
          </a:p>
          <a:p>
            <a:r>
              <a:rPr lang="en-US" dirty="0" smtClean="0"/>
              <a:t>Value of k= 40</a:t>
            </a:r>
            <a:endParaRPr lang="en-US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Variables</a:t>
            </a:r>
            <a:endParaRPr lang="en-US" dirty="0" smtClean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Global variables</a:t>
            </a:r>
            <a:endParaRPr lang="en-US" sz="2800" dirty="0" smtClean="0"/>
          </a:p>
          <a:p>
            <a:pPr lvl="1" eaLnBrk="1" hangingPunct="1"/>
            <a:r>
              <a:rPr lang="en-US" sz="2400" dirty="0" smtClean="0"/>
              <a:t>Defined globally at the beginning of the file or in a head file</a:t>
            </a:r>
            <a:endParaRPr lang="en-US" sz="2000" dirty="0" smtClean="0"/>
          </a:p>
          <a:p>
            <a:pPr lvl="1" eaLnBrk="1" hangingPunct="1"/>
            <a:r>
              <a:rPr lang="en-US" sz="2400" dirty="0" smtClean="0"/>
              <a:t>Retain the value throughout the life of the program</a:t>
            </a:r>
          </a:p>
          <a:p>
            <a:pPr lvl="1" eaLnBrk="1" hangingPunct="1"/>
            <a:r>
              <a:rPr lang="en-US" sz="2400" dirty="0" smtClean="0"/>
              <a:t>Can be accessed from any file </a:t>
            </a:r>
            <a:r>
              <a:rPr lang="en-US" sz="2400" dirty="0" smtClean="0"/>
              <a:t>with </a:t>
            </a:r>
            <a:r>
              <a:rPr lang="en-US" sz="2400" dirty="0" smtClean="0"/>
              <a:t>external linkage</a:t>
            </a:r>
          </a:p>
          <a:p>
            <a:pPr lvl="1" eaLnBrk="1" hangingPunct="1"/>
            <a:r>
              <a:rPr lang="en-US" sz="2400" dirty="0" smtClean="0"/>
              <a:t>Allocated from the data section of the memory</a:t>
            </a:r>
          </a:p>
          <a:p>
            <a:pPr lvl="1" eaLnBrk="1" hangingPunct="1"/>
            <a:r>
              <a:rPr lang="en-US" sz="2400" dirty="0" smtClean="0"/>
              <a:t>Initialized to 0 by default</a:t>
            </a:r>
            <a:endParaRPr lang="en-US" sz="2400" dirty="0" smtClean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Variables</a:t>
            </a:r>
            <a:endParaRPr lang="en-US" dirty="0" smtClean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sz="2800" dirty="0" smtClean="0"/>
              <a:t>Local (Auto) variables </a:t>
            </a:r>
            <a:endParaRPr lang="en-US" sz="2800" dirty="0" smtClean="0"/>
          </a:p>
          <a:p>
            <a:pPr lvl="1" eaLnBrk="1" hangingPunct="1"/>
            <a:r>
              <a:rPr lang="en-US" sz="2400" dirty="0" smtClean="0"/>
              <a:t>Not initialized by the compiler, but the programmer </a:t>
            </a:r>
          </a:p>
          <a:p>
            <a:pPr lvl="1" eaLnBrk="1" hangingPunct="1"/>
            <a:r>
              <a:rPr lang="en-US" sz="2400" dirty="0" smtClean="0"/>
              <a:t>Recommend to initialize it while defining the variable</a:t>
            </a:r>
          </a:p>
          <a:p>
            <a:pPr lvl="1" eaLnBrk="1" hangingPunct="1"/>
            <a:r>
              <a:rPr lang="en-US" sz="2400" dirty="0" smtClean="0"/>
              <a:t>Reinitialized every time the function is called</a:t>
            </a:r>
          </a:p>
          <a:p>
            <a:pPr lvl="1" eaLnBrk="1" hangingPunct="1"/>
            <a:r>
              <a:rPr lang="en-US" sz="2400" dirty="0" smtClean="0"/>
              <a:t>Destroyed once the function returns</a:t>
            </a:r>
            <a:endParaRPr lang="en-US" sz="2400" dirty="0" smtClean="0"/>
          </a:p>
          <a:p>
            <a:pPr lvl="1" eaLnBrk="1" hangingPunct="1">
              <a:buNone/>
            </a:pPr>
            <a:endParaRPr lang="en-US" sz="2400" dirty="0" smtClean="0"/>
          </a:p>
        </p:txBody>
      </p:sp>
      <p:pic>
        <p:nvPicPr>
          <p:cNvPr id="2049" name="Picture 1" descr="C:\Users\Feng Gu\AppData\Roaming\Tencent\Users\55982844\QQ\WinTemp\RichOle\VQSRCHI)FGAO[)%DM(JBN%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3962400"/>
            <a:ext cx="5381625" cy="254317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Variables</a:t>
            </a:r>
            <a:endParaRPr lang="en-US" dirty="0" smtClean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sz="2800" dirty="0" smtClean="0"/>
              <a:t>Static variables </a:t>
            </a:r>
            <a:endParaRPr lang="en-US" sz="2800" dirty="0" smtClean="0"/>
          </a:p>
          <a:p>
            <a:pPr lvl="1" eaLnBrk="1" hangingPunct="1"/>
            <a:r>
              <a:rPr lang="en-US" sz="2400" dirty="0" smtClean="0"/>
              <a:t>Static to the function and static to the file</a:t>
            </a:r>
            <a:endParaRPr lang="en-US" sz="2400" dirty="0" smtClean="0"/>
          </a:p>
          <a:p>
            <a:pPr lvl="1" eaLnBrk="1" hangingPunct="1"/>
            <a:r>
              <a:rPr lang="en-US" sz="2400" dirty="0" smtClean="0"/>
              <a:t>Defined inside a function, but not destroyed once the function return and r</a:t>
            </a:r>
            <a:r>
              <a:rPr lang="en-US" sz="2400" dirty="0" smtClean="0"/>
              <a:t>etain its value</a:t>
            </a:r>
            <a:endParaRPr lang="en-US" sz="2400" dirty="0" smtClean="0"/>
          </a:p>
          <a:p>
            <a:pPr lvl="1" eaLnBrk="1" hangingPunct="1"/>
            <a:r>
              <a:rPr lang="en-US" sz="2400" dirty="0" smtClean="0"/>
              <a:t>Scope is inside the function</a:t>
            </a:r>
            <a:r>
              <a:rPr lang="en-US" sz="2400" dirty="0" smtClean="0"/>
              <a:t>, </a:t>
            </a:r>
            <a:r>
              <a:rPr lang="en-US" sz="2400" dirty="0" smtClean="0"/>
              <a:t>c</a:t>
            </a:r>
            <a:r>
              <a:rPr lang="en-US" sz="2400" dirty="0" smtClean="0"/>
              <a:t>annot be calle</a:t>
            </a:r>
            <a:r>
              <a:rPr lang="en-US" sz="2400" dirty="0" smtClean="0"/>
              <a:t>d from outside the function</a:t>
            </a:r>
          </a:p>
          <a:p>
            <a:pPr lvl="1" eaLnBrk="1" hangingPunct="1"/>
            <a:r>
              <a:rPr lang="en-US" sz="2400" dirty="0" smtClean="0"/>
              <a:t>Its life time is throughout the program execution</a:t>
            </a:r>
            <a:endParaRPr lang="en-US" sz="2400" dirty="0" smtClean="0"/>
          </a:p>
          <a:p>
            <a:pPr lvl="1" eaLnBrk="1" hangingPunct="1"/>
            <a:r>
              <a:rPr lang="en-US" sz="2400" dirty="0" smtClean="0"/>
              <a:t>Retain its previous value because allocated from the data section of the memory</a:t>
            </a:r>
          </a:p>
          <a:p>
            <a:pPr lvl="1" eaLnBrk="1" hangingPunct="1"/>
            <a:r>
              <a:rPr lang="en-US" sz="2400" dirty="0" smtClean="0"/>
              <a:t>Uninitialized static variable are initialized to 0 by default</a:t>
            </a:r>
            <a:endParaRPr lang="en-US" sz="2400" dirty="0" smtClean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Variables</a:t>
            </a:r>
            <a:endParaRPr lang="en-US" dirty="0" smtClean="0"/>
          </a:p>
        </p:txBody>
      </p:sp>
      <p:pic>
        <p:nvPicPr>
          <p:cNvPr id="19457" name="Picture 1" descr="C:\Users\Feng Gu\AppData\Roaming\Tencent\Users\55982844\QQ\WinTemp\RichOle\JBSOY%891[Q_P@MDVII~M}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1676400"/>
            <a:ext cx="6250763" cy="335280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1219200" y="53340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1</a:t>
            </a:r>
          </a:p>
          <a:p>
            <a:r>
              <a:rPr lang="en-US" dirty="0" smtClean="0"/>
              <a:t>2</a:t>
            </a:r>
            <a:endParaRPr lang="en-US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Variables</a:t>
            </a:r>
            <a:endParaRPr lang="en-US" dirty="0" smtClean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sz="2800" dirty="0" smtClean="0"/>
              <a:t>Static variables  to file</a:t>
            </a:r>
            <a:endParaRPr lang="en-US" sz="2800" dirty="0" smtClean="0"/>
          </a:p>
          <a:p>
            <a:pPr lvl="1" eaLnBrk="1" hangingPunct="1"/>
            <a:r>
              <a:rPr lang="en-US" sz="2400" dirty="0" smtClean="0"/>
              <a:t>Defined outside the function, but inside a file</a:t>
            </a:r>
            <a:endParaRPr lang="en-US" sz="2400" dirty="0" smtClean="0"/>
          </a:p>
          <a:p>
            <a:pPr lvl="1" eaLnBrk="1" hangingPunct="1"/>
            <a:r>
              <a:rPr lang="en-US" sz="2400" dirty="0" smtClean="0"/>
              <a:t>Global to all the functions in the file</a:t>
            </a:r>
            <a:endParaRPr lang="en-US" sz="2400" dirty="0" smtClean="0"/>
          </a:p>
          <a:p>
            <a:pPr lvl="1" eaLnBrk="1" hangingPunct="1"/>
            <a:r>
              <a:rPr lang="en-US" sz="2400" dirty="0" smtClean="0"/>
              <a:t>Cannot be </a:t>
            </a:r>
            <a:r>
              <a:rPr lang="en-US" sz="2400" dirty="0" err="1" smtClean="0"/>
              <a:t>externed</a:t>
            </a:r>
            <a:r>
              <a:rPr lang="en-US" sz="2400" dirty="0" smtClean="0"/>
              <a:t> by another file</a:t>
            </a:r>
          </a:p>
          <a:p>
            <a:pPr lvl="1" eaLnBrk="1" hangingPunct="1"/>
            <a:r>
              <a:rPr lang="en-US" sz="2400" dirty="0" smtClean="0"/>
              <a:t>Can be defined in header files, and each file including the header file will allocate a memory for the static variable and use their perspective copies during program execution</a:t>
            </a:r>
            <a:endParaRPr lang="en-US" sz="2400" dirty="0" smtClean="0"/>
          </a:p>
          <a:p>
            <a:pPr lvl="1" eaLnBrk="1" hangingPunct="1">
              <a:buNone/>
            </a:pPr>
            <a:endParaRPr lang="en-US" sz="2400" dirty="0" smtClean="0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1</a:t>
            </a:r>
            <a:endParaRPr kumimoji="0" 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1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1</a:t>
            </a:r>
            <a:endParaRPr kumimoji="0" 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1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Variables</a:t>
            </a:r>
            <a:endParaRPr lang="en-US" dirty="0" smtClean="0"/>
          </a:p>
        </p:txBody>
      </p:sp>
      <p:pic>
        <p:nvPicPr>
          <p:cNvPr id="5" name="Picture 1" descr="C:\Users\Feng Gu\AppData\Roaming\Tencent\Users\55982844\QQ\WinTemp\RichOle\J1$H]HP)Z)0YFW)ITBHJ4]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1600200"/>
            <a:ext cx="6705819" cy="3733800"/>
          </a:xfrm>
          <a:prstGeom prst="rect">
            <a:avLst/>
          </a:prstGeom>
          <a:noFill/>
        </p:spPr>
      </p:pic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1</a:t>
            </a:r>
            <a:endParaRPr kumimoji="0" 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1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71600" y="5562600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</a:p>
          <a:p>
            <a:r>
              <a:rPr lang="en-US" dirty="0" smtClean="0"/>
              <a:t>1</a:t>
            </a:r>
            <a:endParaRPr lang="en-US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/>
              <a:t>Behavior of static variables</a:t>
            </a:r>
            <a:endParaRPr lang="en-US" sz="3600" dirty="0"/>
          </a:p>
        </p:txBody>
      </p:sp>
      <p:pic>
        <p:nvPicPr>
          <p:cNvPr id="15361" name="Picture 1" descr="C:\Users\Feng Gu\AppData\Roaming\Tencent\Users\55982844\QQ\WinTemp\RichOle\GEC99G}R14)KJ$$UAP63(1P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199" y="1524000"/>
            <a:ext cx="5976815" cy="32004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1676400" y="51054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Value of </a:t>
            </a:r>
            <a:r>
              <a:rPr lang="en-US" dirty="0" err="1" smtClean="0"/>
              <a:t>i</a:t>
            </a:r>
            <a:r>
              <a:rPr lang="en-US" dirty="0" smtClean="0"/>
              <a:t>= 20</a:t>
            </a:r>
          </a:p>
          <a:p>
            <a:r>
              <a:rPr lang="en-US" dirty="0" smtClean="0"/>
              <a:t>Value of </a:t>
            </a:r>
            <a:r>
              <a:rPr lang="en-US" dirty="0" err="1" smtClean="0"/>
              <a:t>i</a:t>
            </a:r>
            <a:r>
              <a:rPr lang="en-US" dirty="0" smtClean="0"/>
              <a:t>= 10</a:t>
            </a:r>
            <a:endParaRPr lang="en-US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/>
              <a:t>Behavior of static variables</a:t>
            </a:r>
            <a:endParaRPr lang="en-US" sz="3600" dirty="0"/>
          </a:p>
        </p:txBody>
      </p:sp>
      <p:pic>
        <p:nvPicPr>
          <p:cNvPr id="40961" name="Picture 1" descr="C:\Users\Feng Gu\AppData\Roaming\Tencent\Users\55982844\QQ\WinTemp\RichOle\VK0P_MYO60K[8E099WWU3]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1447800"/>
            <a:ext cx="6324600" cy="3870989"/>
          </a:xfrm>
          <a:prstGeom prst="rect">
            <a:avLst/>
          </a:prstGeom>
          <a:noFill/>
        </p:spPr>
      </p:pic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609600" y="5638800"/>
            <a:ext cx="7848600" cy="366739"/>
          </a:xfrm>
          <a:prstGeom prst="rect">
            <a:avLst/>
          </a:prstGeom>
          <a:solidFill>
            <a:srgbClr val="333333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8887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sng" strike="noStrike" cap="none" normalizeH="0" baseline="0" dirty="0" smtClean="0">
                <a:ln>
                  <a:noFill/>
                </a:ln>
                <a:solidFill>
                  <a:srgbClr val="FF5B4A"/>
                </a:solidFill>
                <a:effectLst/>
                <a:latin typeface="Arial Unicode MS" pitchFamily="34" charset="-128"/>
                <a:ea typeface="Menlo"/>
                <a:cs typeface="Arial" pitchFamily="34" charset="0"/>
              </a:rPr>
              <a:t>main.cpp:13:28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FF5B4A"/>
                </a:solidFill>
                <a:effectLst/>
                <a:latin typeface="Arial Unicode MS" pitchFamily="34" charset="-128"/>
                <a:ea typeface="Menlo"/>
                <a:cs typeface="Arial" pitchFamily="34" charset="0"/>
              </a:rPr>
              <a:t>: error: ‘j’ was not declared in this scope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  <a:ea typeface="Menlo"/>
                <a:cs typeface="Arial" pitchFamily="34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  <a:ea typeface="Menlo"/>
                <a:cs typeface="Arial" pitchFamily="34" charset="0"/>
              </a:rPr>
              <a:t>13 | </a:t>
            </a: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  <a:ea typeface="Menlo"/>
                <a:cs typeface="Arial" pitchFamily="34" charset="0"/>
              </a:rPr>
              <a:t>cout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  <a:ea typeface="Menlo"/>
                <a:cs typeface="Arial" pitchFamily="34" charset="0"/>
              </a:rPr>
              <a:t> &lt;&lt; "Value of j= " &lt;&lt; j &lt;&lt; </a:t>
            </a: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  <a:ea typeface="Menlo"/>
                <a:cs typeface="Arial" pitchFamily="34" charset="0"/>
              </a:rPr>
              <a:t>endl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  <a:ea typeface="Menlo"/>
                <a:cs typeface="Arial" pitchFamily="34" charset="0"/>
              </a:rPr>
              <a:t>; | ^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/>
              <a:t>Behavior of static variables</a:t>
            </a:r>
            <a:endParaRPr lang="en-US" sz="3600" dirty="0"/>
          </a:p>
        </p:txBody>
      </p:sp>
      <p:pic>
        <p:nvPicPr>
          <p:cNvPr id="43009" name="Picture 1" descr="C:\Users\Feng Gu\AppData\Roaming\Tencent\Users\55982844\QQ\WinTemp\RichOle\2}$TNSBM%[MX`X{(BRBX}0W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1295400"/>
            <a:ext cx="6019800" cy="4335247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1905000" y="5657671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Value of </a:t>
            </a:r>
            <a:r>
              <a:rPr lang="en-US" dirty="0" err="1" smtClean="0"/>
              <a:t>i</a:t>
            </a:r>
            <a:r>
              <a:rPr lang="en-US" dirty="0" smtClean="0"/>
              <a:t>= 20</a:t>
            </a:r>
          </a:p>
          <a:p>
            <a:r>
              <a:rPr lang="en-US" dirty="0" smtClean="0"/>
              <a:t>Value of k= 40</a:t>
            </a:r>
          </a:p>
          <a:p>
            <a:r>
              <a:rPr lang="en-US" dirty="0" smtClean="0"/>
              <a:t>Value of </a:t>
            </a:r>
            <a:r>
              <a:rPr lang="en-US" dirty="0" err="1" smtClean="0"/>
              <a:t>i</a:t>
            </a:r>
            <a:r>
              <a:rPr lang="en-US" dirty="0" smtClean="0"/>
              <a:t>= 10</a:t>
            </a:r>
          </a:p>
          <a:p>
            <a:r>
              <a:rPr lang="en-US" dirty="0" smtClean="0"/>
              <a:t>Value of k= 40</a:t>
            </a:r>
            <a:endParaRPr lang="en-US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2722</TotalTime>
  <Words>375</Words>
  <Application>Microsoft Office PowerPoint</Application>
  <PresentationFormat>On-screen Show (4:3)</PresentationFormat>
  <Paragraphs>76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Variables</vt:lpstr>
      <vt:lpstr>Variables</vt:lpstr>
      <vt:lpstr>Variables</vt:lpstr>
      <vt:lpstr>Variables</vt:lpstr>
      <vt:lpstr>Variables</vt:lpstr>
      <vt:lpstr>Variables</vt:lpstr>
      <vt:lpstr>Behavior of static variables</vt:lpstr>
      <vt:lpstr>Behavior of static variables</vt:lpstr>
      <vt:lpstr>Behavior of static variables</vt:lpstr>
      <vt:lpstr>Behavior of static variables</vt:lpstr>
      <vt:lpstr>Variables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Kenrick</dc:creator>
  <cp:lastModifiedBy>Feng Gu</cp:lastModifiedBy>
  <cp:revision>28</cp:revision>
  <dcterms:created xsi:type="dcterms:W3CDTF">2006-08-16T00:00:00Z</dcterms:created>
  <dcterms:modified xsi:type="dcterms:W3CDTF">2021-09-26T21:20:12Z</dcterms:modified>
</cp:coreProperties>
</file>