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03" r:id="rId2"/>
    <p:sldId id="259" r:id="rId3"/>
    <p:sldId id="304" r:id="rId4"/>
    <p:sldId id="305" r:id="rId5"/>
    <p:sldId id="281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79612" autoAdjust="0"/>
  </p:normalViewPr>
  <p:slideViewPr>
    <p:cSldViewPr>
      <p:cViewPr>
        <p:scale>
          <a:sx n="66" d="100"/>
          <a:sy n="66" d="100"/>
        </p:scale>
        <p:origin x="-142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65864-7F64-4AD0-8747-38995A7EA669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DD271-EEB8-4729-B856-B5862D897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6FF0FC-23FD-4C55-AE9A-D6CFC893077B}" type="datetimeFigureOut">
              <a:rPr lang="en-US"/>
              <a:pPr>
                <a:defRPr/>
              </a:pPr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A309EE-B3A9-42DF-9CD1-52B1260DB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5890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AB6F1-1FB6-4AAB-9C93-EB30F56289BA}" type="datetime1">
              <a:rPr lang="en-US"/>
              <a:pPr>
                <a:defRPr/>
              </a:pPr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2016 Pearson Inc.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BF37A71-C053-4672-B8D5-614BE64B7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8170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D090-ADE9-4B0A-B86D-5FE3FC843E8D}" type="datetime1">
              <a:rPr lang="en-US"/>
              <a:pPr>
                <a:defRPr/>
              </a:pPr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8B59D95-389C-475D-A038-F55EE0FAA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476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3C999-1342-4703-842A-F2CAA21907E3}" type="datetime1">
              <a:rPr lang="en-US"/>
              <a:pPr>
                <a:defRPr/>
              </a:pPr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F62C324-9047-4D38-AE20-B6B3D763B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870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ED06F-A980-4917-9D38-C8814F65F665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3B3C461-3E2D-46D3-9D15-F802950B3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2906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85051-79AA-44B3-A265-F642C4E3F268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BA5E45F-794D-4CA3-A610-4D54A0899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9500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8883-1614-41A1-A045-A2E918C6DBB8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2F145EF-8EE5-458B-BED5-A7EA7543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081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1EED0-7502-4482-A8EF-4C581CDD99AB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4958F26-20E1-4E74-963A-5D2A8DB8E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0610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D1AD1-6FF1-4A52-A0F0-82E7B479003E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01CD27A-5EEA-4A74-891A-44D9BC1AA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056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C915-3838-4DAD-8AA9-EE4747359733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C421DBC-B008-4DC6-B57B-05F68DC0F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1330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7B6DF-6ABC-4F39-8730-AAD955173F0C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8D329ED-399D-4ABD-9AC7-24AE9BFFA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14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65D00-C7EC-4B44-9672-73D58F96BC33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77B3865-671B-4009-816E-101A3A3C4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254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F05736-0F12-4A59-9874-29B7F6E46A5A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Copyright © 2016 Pearson Inc. 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C733A387-0A6A-4CC0-BB14-A596A72F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Constructors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C</a:t>
            </a:r>
            <a:r>
              <a:rPr lang="en-US" sz="2800" dirty="0" smtClean="0"/>
              <a:t>onstructor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A special member function of a class executed whenever creating new objects of that class</a:t>
            </a:r>
          </a:p>
          <a:p>
            <a:pPr lvl="1" eaLnBrk="1" hangingPunct="1"/>
            <a:r>
              <a:rPr lang="en-US" sz="2400" dirty="0" smtClean="0"/>
              <a:t>Have the exact same name as the class</a:t>
            </a:r>
          </a:p>
          <a:p>
            <a:pPr lvl="1" eaLnBrk="1" hangingPunct="1"/>
            <a:r>
              <a:rPr lang="en-US" sz="2400" dirty="0" smtClean="0"/>
              <a:t>Doesn’t have any return type, even void</a:t>
            </a:r>
          </a:p>
          <a:p>
            <a:pPr lvl="1" eaLnBrk="1" hangingPunct="1"/>
            <a:r>
              <a:rPr lang="en-US" sz="2400" dirty="0" smtClean="0"/>
              <a:t>Useful for setting initial values for certain number of variables</a:t>
            </a:r>
          </a:p>
          <a:p>
            <a:pPr lvl="1" eaLnBrk="1" hangingPunct="1"/>
            <a:r>
              <a:rPr lang="en-US" sz="2400" dirty="0" smtClean="0"/>
              <a:t>Example</a:t>
            </a: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Constructors</a:t>
            </a:r>
            <a:endParaRPr lang="en-US" dirty="0" smtClean="0"/>
          </a:p>
        </p:txBody>
      </p:sp>
      <p:pic>
        <p:nvPicPr>
          <p:cNvPr id="5" name="Picture 4" descr="C:\WINDOWS\Desktop\Oh_type\sacitch_C++_ppt\gif\savitchc07d01_3of3.gif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71600"/>
            <a:ext cx="6477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="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="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Deconstructors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err="1" smtClean="0"/>
              <a:t>Deconstructor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A special member function of a class executed whenever an object of its class goes out of scope or whenever the delete expression is applied to a pointer to the object of that class </a:t>
            </a:r>
          </a:p>
          <a:p>
            <a:pPr lvl="1" eaLnBrk="1" hangingPunct="1"/>
            <a:r>
              <a:rPr lang="en-US" sz="2400" dirty="0" smtClean="0"/>
              <a:t>Has the exact same names as the class with a prefix of a tilde (~)</a:t>
            </a:r>
          </a:p>
          <a:p>
            <a:pPr lvl="1" eaLnBrk="1" hangingPunct="1"/>
            <a:r>
              <a:rPr lang="en-US" sz="2400" dirty="0" smtClean="0"/>
              <a:t>It neither returns a value nor takes any parameters</a:t>
            </a:r>
          </a:p>
          <a:p>
            <a:pPr lvl="1" eaLnBrk="1" hangingPunct="1"/>
            <a:r>
              <a:rPr lang="en-US" sz="2400" dirty="0" smtClean="0"/>
              <a:t>Used for releasing resources before the end of the program, such as closing files, releasing memory </a:t>
            </a: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Deconstructors</a:t>
            </a:r>
            <a:endParaRPr lang="en-US" dirty="0" smtClean="0"/>
          </a:p>
        </p:txBody>
      </p:sp>
      <p:pic>
        <p:nvPicPr>
          <p:cNvPr id="28673" name="Picture 1" descr="C:\Users\Feng Gu\AppData\Roaming\Tencent\Users\55982844\QQ\WinTemp\RichOle\OP0}VPDS}GPY9`N@KM`(9Z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752600"/>
            <a:ext cx="4667250" cy="43910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Deconstructors</a:t>
            </a:r>
            <a:endParaRPr lang="en-US" dirty="0" smtClean="0"/>
          </a:p>
        </p:txBody>
      </p:sp>
      <p:pic>
        <p:nvPicPr>
          <p:cNvPr id="43009" name="Picture 1" descr="C:\Users\Feng Gu\AppData\Roaming\Tencent\Users\55982844\QQ\WinTemp\RichOle\23_K%S%TY_XO[`P)]NWIMK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00200"/>
            <a:ext cx="5000625" cy="3724275"/>
          </a:xfrm>
          <a:prstGeom prst="rect">
            <a:avLst/>
          </a:prstGeom>
          <a:noFill/>
        </p:spPr>
      </p:pic>
      <p:pic>
        <p:nvPicPr>
          <p:cNvPr id="43010" name="Picture 2" descr="C:\Users\Feng Gu\AppData\Roaming\Tencent\Users\55982844\QQ\WinTemp\RichOle\@BZ@KL5RG223@Z$8XGCO]~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3352800"/>
            <a:ext cx="2152650" cy="5048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Constructors</a:t>
            </a:r>
            <a:endParaRPr lang="en-US" dirty="0" smtClean="0"/>
          </a:p>
        </p:txBody>
      </p:sp>
      <p:pic>
        <p:nvPicPr>
          <p:cNvPr id="7169" name="Picture 1" descr="C:\Users\Feng Gu\AppData\Roaming\Tencent\Users\55982844\QQ\WinTemp\RichOle\@[(T3JOXE~$6(D8I[{S5TD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828800"/>
            <a:ext cx="4562475" cy="33337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Constructors 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None/>
            </a:pPr>
            <a:r>
              <a:rPr lang="en-US" sz="2400" dirty="0" smtClean="0"/>
              <a:t>    </a:t>
            </a:r>
            <a:endParaRPr lang="en-US" sz="2000" dirty="0" smtClean="0"/>
          </a:p>
          <a:p>
            <a:pPr lvl="1" eaLnBrk="1" hangingPunct="1">
              <a:buNone/>
            </a:pPr>
            <a:r>
              <a:rPr lang="en-US" sz="2400" dirty="0" smtClean="0"/>
              <a:t>   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5121" name="Picture 1" descr="C:\Users\Feng Gu\AppData\Roaming\Tencent\Users\55982844\QQ\WinTemp\RichOle\23U%BNZSR0TZF5ACVW{3`G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828800"/>
            <a:ext cx="4972050" cy="3733800"/>
          </a:xfrm>
          <a:prstGeom prst="rect">
            <a:avLst/>
          </a:prstGeom>
          <a:noFill/>
        </p:spPr>
      </p:pic>
      <p:pic>
        <p:nvPicPr>
          <p:cNvPr id="5123" name="Picture 3" descr="C:\Users\Feng Gu\AppData\Roaming\Tencent\Users\55982844\QQ\WinTemp\RichOle\]@EM1}49LO}(L]U2{U()7]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3352800"/>
            <a:ext cx="2009775" cy="381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Constructors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Constructor with parameters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A default constructor doesn’t have parameters</a:t>
            </a:r>
          </a:p>
          <a:p>
            <a:pPr lvl="1" eaLnBrk="1" hangingPunct="1"/>
            <a:r>
              <a:rPr lang="en-US" sz="2400" dirty="0" smtClean="0"/>
              <a:t>Constructor can have parameters</a:t>
            </a:r>
          </a:p>
          <a:p>
            <a:pPr lvl="1" eaLnBrk="1" hangingPunct="1"/>
            <a:r>
              <a:rPr lang="en-US" sz="2400" dirty="0" smtClean="0"/>
              <a:t>Assign </a:t>
            </a:r>
            <a:r>
              <a:rPr lang="en-US" sz="2400" dirty="0" smtClean="0"/>
              <a:t>initial value to an object at the time of its creation</a:t>
            </a:r>
            <a:endParaRPr lang="en-US" sz="2400" dirty="0" smtClean="0"/>
          </a:p>
        </p:txBody>
      </p:sp>
      <p:pic>
        <p:nvPicPr>
          <p:cNvPr id="26625" name="Picture 1" descr="C:\Users\Feng Gu\AppData\Roaming\Tencent\Users\55982844\QQ\WinTemp\RichOle\}YX7(S0_`JY}LR01Q]2H0H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429000"/>
            <a:ext cx="4810125" cy="32595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Constructors</a:t>
            </a:r>
            <a:endParaRPr lang="en-US" dirty="0" smtClean="0"/>
          </a:p>
        </p:txBody>
      </p:sp>
      <p:pic>
        <p:nvPicPr>
          <p:cNvPr id="3073" name="Picture 1" descr="C:\Users\Feng Gu\AppData\Roaming\Tencent\Users\55982844\QQ\WinTemp\RichOle\]C_]792[PR)VW3~TF%MB9G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752601"/>
            <a:ext cx="4548221" cy="3657600"/>
          </a:xfrm>
          <a:prstGeom prst="rect">
            <a:avLst/>
          </a:prstGeom>
          <a:noFill/>
        </p:spPr>
      </p:pic>
      <p:pic>
        <p:nvPicPr>
          <p:cNvPr id="3074" name="Picture 2" descr="C:\Users\Feng Gu\AppData\Roaming\Tencent\Users\55982844\QQ\WinTemp\RichOle\8J2A_KTZI{T}MFAED(A4BP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3886200"/>
            <a:ext cx="3181350" cy="5810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Constructors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Use initialization list 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Parameterized constructor</a:t>
            </a:r>
          </a:p>
          <a:p>
            <a:pPr lvl="1" eaLnBrk="1" hangingPunct="1">
              <a:buNone/>
            </a:pPr>
            <a:r>
              <a:rPr lang="en-US" sz="1800" dirty="0" smtClean="0"/>
              <a:t>Line</a:t>
            </a:r>
            <a:r>
              <a:rPr lang="en-US" sz="1800" dirty="0" smtClean="0"/>
              <a:t>::Line( double </a:t>
            </a:r>
            <a:r>
              <a:rPr lang="en-US" sz="1800" dirty="0" err="1" smtClean="0"/>
              <a:t>len</a:t>
            </a:r>
            <a:r>
              <a:rPr lang="en-US" sz="1800" dirty="0" smtClean="0"/>
              <a:t>): length(</a:t>
            </a:r>
            <a:r>
              <a:rPr lang="en-US" sz="1800" dirty="0" err="1" smtClean="0"/>
              <a:t>len</a:t>
            </a:r>
            <a:r>
              <a:rPr lang="en-US" sz="1800" dirty="0" smtClean="0"/>
              <a:t>)</a:t>
            </a:r>
          </a:p>
          <a:p>
            <a:pPr>
              <a:buNone/>
            </a:pPr>
            <a:r>
              <a:rPr lang="en-US" sz="1800" dirty="0" smtClean="0"/>
              <a:t>        {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         </a:t>
            </a:r>
            <a:r>
              <a:rPr lang="en-US" sz="1800" dirty="0" err="1" smtClean="0"/>
              <a:t>cout</a:t>
            </a:r>
            <a:r>
              <a:rPr lang="en-US" sz="1800" dirty="0" smtClean="0"/>
              <a:t> &lt;&lt; "Object is being created, length = " &lt;&lt; </a:t>
            </a:r>
            <a:r>
              <a:rPr lang="en-US" sz="1800" dirty="0" err="1" smtClean="0"/>
              <a:t>len</a:t>
            </a:r>
            <a:r>
              <a:rPr lang="en-US" sz="1800" dirty="0" smtClean="0"/>
              <a:t> &lt;&lt; </a:t>
            </a:r>
            <a:r>
              <a:rPr lang="en-US" sz="1800" dirty="0" err="1" smtClean="0"/>
              <a:t>endl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smtClean="0"/>
              <a:t>        }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Same </a:t>
            </a:r>
            <a:r>
              <a:rPr lang="en-US" sz="2800" dirty="0" smtClean="0"/>
              <a:t>as the below.</a:t>
            </a:r>
            <a:endParaRPr lang="en-US" sz="2800" dirty="0" smtClean="0"/>
          </a:p>
          <a:p>
            <a:pPr>
              <a:buNone/>
            </a:pPr>
            <a:r>
              <a:rPr lang="en-US" sz="1800" dirty="0" smtClean="0"/>
              <a:t>        Line</a:t>
            </a:r>
            <a:r>
              <a:rPr lang="en-US" sz="1800" dirty="0" smtClean="0"/>
              <a:t>::Line( double </a:t>
            </a:r>
            <a:r>
              <a:rPr lang="en-US" sz="1800" dirty="0" err="1" smtClean="0"/>
              <a:t>len</a:t>
            </a:r>
            <a:r>
              <a:rPr lang="en-US" sz="1800" dirty="0" smtClean="0"/>
              <a:t>)</a:t>
            </a:r>
          </a:p>
          <a:p>
            <a:pPr>
              <a:buNone/>
            </a:pPr>
            <a:r>
              <a:rPr lang="en-US" sz="1800" dirty="0" smtClean="0"/>
              <a:t>       {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</a:t>
            </a:r>
            <a:r>
              <a:rPr lang="en-US" sz="1800" dirty="0" smtClean="0"/>
              <a:t>       </a:t>
            </a:r>
            <a:r>
              <a:rPr lang="en-US" sz="1800" dirty="0" err="1" smtClean="0"/>
              <a:t>cout</a:t>
            </a:r>
            <a:r>
              <a:rPr lang="en-US" sz="1800" dirty="0" smtClean="0"/>
              <a:t> </a:t>
            </a:r>
            <a:r>
              <a:rPr lang="en-US" sz="1800" dirty="0" smtClean="0"/>
              <a:t>&lt;&lt; "Object is being created, length = " &lt;&lt; </a:t>
            </a:r>
            <a:r>
              <a:rPr lang="en-US" sz="1800" dirty="0" err="1" smtClean="0"/>
              <a:t>len</a:t>
            </a:r>
            <a:r>
              <a:rPr lang="en-US" sz="1800" dirty="0" smtClean="0"/>
              <a:t> &lt;&lt; </a:t>
            </a:r>
            <a:r>
              <a:rPr lang="en-US" sz="1800" dirty="0" err="1" smtClean="0"/>
              <a:t>endl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smtClean="0"/>
              <a:t>    </a:t>
            </a:r>
            <a:r>
              <a:rPr lang="en-US" sz="1800" dirty="0" smtClean="0"/>
              <a:t>      length </a:t>
            </a:r>
            <a:r>
              <a:rPr lang="en-US" sz="1800" dirty="0" smtClean="0"/>
              <a:t>= </a:t>
            </a:r>
            <a:r>
              <a:rPr lang="en-US" sz="1800" dirty="0" err="1" smtClean="0"/>
              <a:t>len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smtClean="0"/>
              <a:t>       }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Constructors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Use initialization list </a:t>
            </a:r>
          </a:p>
          <a:p>
            <a:pPr lvl="1" eaLnBrk="1" hangingPunct="1"/>
            <a:r>
              <a:rPr lang="en-US" sz="2400" dirty="0" smtClean="0"/>
              <a:t>For a class of M with multiple fields X, Y, Z to be </a:t>
            </a:r>
            <a:r>
              <a:rPr lang="en-US" sz="2400" dirty="0" smtClean="0"/>
              <a:t>initiated </a:t>
            </a:r>
            <a:endParaRPr lang="en-US" sz="2400" dirty="0" smtClean="0"/>
          </a:p>
          <a:p>
            <a:pPr>
              <a:buNone/>
            </a:pPr>
            <a:r>
              <a:rPr lang="en-US" sz="1800" dirty="0" smtClean="0"/>
              <a:t>               C::C( double a, double b, double c): X(a), Y(b), Z(c)</a:t>
            </a:r>
          </a:p>
          <a:p>
            <a:pPr>
              <a:buNone/>
            </a:pPr>
            <a:r>
              <a:rPr lang="en-US" sz="1800" dirty="0" smtClean="0"/>
              <a:t>              {</a:t>
            </a:r>
          </a:p>
          <a:p>
            <a:pPr>
              <a:buNone/>
            </a:pPr>
            <a:r>
              <a:rPr lang="en-US" sz="1800" dirty="0" smtClean="0"/>
              <a:t>                    ....</a:t>
            </a:r>
          </a:p>
          <a:p>
            <a:pPr>
              <a:buNone/>
            </a:pPr>
            <a:r>
              <a:rPr lang="en-US" sz="1800" dirty="0" smtClean="0"/>
              <a:t>              </a:t>
            </a:r>
            <a:r>
              <a:rPr lang="en-US" sz="1800" dirty="0" smtClean="0"/>
              <a:t>}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Constructor overloading</a:t>
            </a:r>
          </a:p>
          <a:p>
            <a:pPr lvl="1" eaLnBrk="1" hangingPunct="1"/>
            <a:r>
              <a:rPr lang="en-US" sz="2400" dirty="0" smtClean="0"/>
              <a:t>Can overload constructors like other functions</a:t>
            </a:r>
          </a:p>
          <a:p>
            <a:pPr lvl="1" eaLnBrk="1" hangingPunct="1"/>
            <a:r>
              <a:rPr lang="en-US" sz="2400" dirty="0" smtClean="0"/>
              <a:t>Signature has names of function and parameter list</a:t>
            </a:r>
          </a:p>
          <a:p>
            <a:pPr lvl="1" eaLnBrk="1" hangingPunct="1"/>
            <a:r>
              <a:rPr lang="en-US" sz="2400" dirty="0" smtClean="0"/>
              <a:t>Provide constructors for all possible argument lists, particularly how many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</a:t>
            </a:r>
            <a:endParaRPr lang="en-US" sz="18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Constructors</a:t>
            </a:r>
            <a:endParaRPr lang="en-US" dirty="0" smtClean="0"/>
          </a:p>
        </p:txBody>
      </p:sp>
      <p:pic>
        <p:nvPicPr>
          <p:cNvPr id="5" name="Picture 4" descr="C:\WINDOWS\Desktop\Oh_type\sacitch_C++_ppt\gif\savitchc07d01_1of3.gif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28800"/>
            <a:ext cx="6248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="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="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Constructors</a:t>
            </a:r>
            <a:endParaRPr lang="en-US" dirty="0" smtClean="0"/>
          </a:p>
        </p:txBody>
      </p:sp>
      <p:pic>
        <p:nvPicPr>
          <p:cNvPr id="4" name="Picture 3" descr="C:\WINDOWS\Desktop\Oh_type\sacitch_C++_ppt\gif\savitchc07d01_2of3.gif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6477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="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="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12215</TotalTime>
  <Words>322</Words>
  <Application>Microsoft Office PowerPoint</Application>
  <PresentationFormat>On-screen Show (4:3)</PresentationFormat>
  <Paragraphs>68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Constructors</vt:lpstr>
      <vt:lpstr>Constructors</vt:lpstr>
      <vt:lpstr>Constructors </vt:lpstr>
      <vt:lpstr>Constructors</vt:lpstr>
      <vt:lpstr>Constructors</vt:lpstr>
      <vt:lpstr>Constructors</vt:lpstr>
      <vt:lpstr>Constructors</vt:lpstr>
      <vt:lpstr>Constructors</vt:lpstr>
      <vt:lpstr>Constructors</vt:lpstr>
      <vt:lpstr>Constructors</vt:lpstr>
      <vt:lpstr>Deconstructors</vt:lpstr>
      <vt:lpstr>Deconstructors</vt:lpstr>
      <vt:lpstr>Deconstructors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Feng Gu</cp:lastModifiedBy>
  <cp:revision>100</cp:revision>
  <dcterms:created xsi:type="dcterms:W3CDTF">2006-08-16T00:00:00Z</dcterms:created>
  <dcterms:modified xsi:type="dcterms:W3CDTF">2021-10-27T14:28:18Z</dcterms:modified>
</cp:coreProperties>
</file>