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303" r:id="rId3"/>
    <p:sldId id="259" r:id="rId4"/>
    <p:sldId id="304" r:id="rId5"/>
    <p:sldId id="281" r:id="rId6"/>
    <p:sldId id="282" r:id="rId7"/>
    <p:sldId id="305" r:id="rId8"/>
    <p:sldId id="30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79612" autoAdjust="0"/>
  </p:normalViewPr>
  <p:slideViewPr>
    <p:cSldViewPr>
      <p:cViewPr>
        <p:scale>
          <a:sx n="66" d="100"/>
          <a:sy n="66" d="100"/>
        </p:scale>
        <p:origin x="-142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10/22/2021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10/22/2021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10/22/2021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10/22/2021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10/22/2021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10/22/2021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10/22/2021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Arrays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1D Dynamic Array</a:t>
            </a:r>
          </a:p>
          <a:p>
            <a:pPr lvl="1" eaLnBrk="1" hangingPunct="1"/>
            <a:r>
              <a:rPr lang="en-US" sz="2400" dirty="0" smtClean="0"/>
              <a:t>Use new operator to dynamically  create an array</a:t>
            </a:r>
          </a:p>
          <a:p>
            <a:pPr lvl="1" eaLnBrk="1" hangingPunct="1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DataType</a:t>
            </a:r>
            <a:r>
              <a:rPr lang="en-US" sz="2000" dirty="0" smtClean="0"/>
              <a:t> *</a:t>
            </a:r>
            <a:r>
              <a:rPr lang="en-US" sz="2000" dirty="0" err="1" smtClean="0"/>
              <a:t>ArrayName</a:t>
            </a:r>
            <a:r>
              <a:rPr lang="en-US" sz="2000" dirty="0" smtClean="0"/>
              <a:t> = new </a:t>
            </a:r>
            <a:r>
              <a:rPr lang="en-US" sz="2000" dirty="0" err="1" smtClean="0"/>
              <a:t>DataType</a:t>
            </a:r>
            <a:r>
              <a:rPr lang="en-US" sz="2000" dirty="0" smtClean="0"/>
              <a:t>[Dimensions];</a:t>
            </a:r>
          </a:p>
          <a:p>
            <a:pPr lvl="1" eaLnBrk="1" hangingPunct="1"/>
            <a:r>
              <a:rPr lang="en-US" sz="2400" dirty="0" smtClean="0"/>
              <a:t>Examples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  <a:r>
              <a:rPr lang="en-US" sz="2000" dirty="0" smtClean="0"/>
              <a:t>double *rates = new double [10];</a:t>
            </a:r>
          </a:p>
          <a:p>
            <a:pPr lvl="1" eaLnBrk="1" hangingPunct="1">
              <a:buNone/>
            </a:pPr>
            <a:r>
              <a:rPr lang="en-US" sz="2000" dirty="0" smtClean="0"/>
              <a:t>    float *prices = new float [20];</a:t>
            </a:r>
          </a:p>
          <a:p>
            <a:pPr lvl="1" eaLnBrk="1" hangingPunct="1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*ages = new </a:t>
            </a:r>
            <a:r>
              <a:rPr lang="en-US" sz="2000" dirty="0" err="1" smtClean="0"/>
              <a:t>int</a:t>
            </a:r>
            <a:r>
              <a:rPr lang="en-US" sz="2000" dirty="0" smtClean="0"/>
              <a:t> [15];</a:t>
            </a:r>
          </a:p>
          <a:p>
            <a:pPr lvl="1" eaLnBrk="1" hangingPunct="1">
              <a:buNone/>
            </a:pPr>
            <a:r>
              <a:rPr lang="en-US" sz="2000" dirty="0" smtClean="0"/>
              <a:t>    student * </a:t>
            </a:r>
            <a:r>
              <a:rPr lang="en-US" sz="2000" dirty="0" err="1" smtClean="0"/>
              <a:t>stu</a:t>
            </a:r>
            <a:r>
              <a:rPr lang="en-US" sz="2000" dirty="0" smtClean="0"/>
              <a:t> = new student[10];</a:t>
            </a:r>
          </a:p>
          <a:p>
            <a:pPr lvl="1" eaLnBrk="1" hangingPunct="1"/>
            <a:r>
              <a:rPr lang="en-US" sz="2400" dirty="0" smtClean="0"/>
              <a:t>After creating an array, the needed space is allocated in memory.</a:t>
            </a:r>
          </a:p>
          <a:p>
            <a:pPr lvl="1" eaLnBrk="1" hangingPunct="1"/>
            <a:r>
              <a:rPr lang="en-US" sz="2400" dirty="0" smtClean="0"/>
              <a:t>The space may have </a:t>
            </a:r>
            <a:r>
              <a:rPr lang="en-US" sz="2400" dirty="0" err="1" smtClean="0"/>
              <a:t>garbages</a:t>
            </a:r>
            <a:r>
              <a:rPr lang="en-US" sz="2400" dirty="0" smtClean="0"/>
              <a:t>, so we need to fill it up. 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Arrays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1D Dynamic Array</a:t>
            </a:r>
          </a:p>
          <a:p>
            <a:pPr lvl="1" eaLnBrk="1" hangingPunct="1"/>
            <a:r>
              <a:rPr lang="en-US" sz="2400" dirty="0" smtClean="0"/>
              <a:t>Access the members using the index on the array</a:t>
            </a:r>
          </a:p>
          <a:p>
            <a:pPr lvl="1" eaLnBrk="1" hangingPunct="1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*p = new  </a:t>
            </a:r>
            <a:r>
              <a:rPr lang="en-US" sz="2000" dirty="0" err="1" smtClean="0"/>
              <a:t>int</a:t>
            </a:r>
            <a:r>
              <a:rPr lang="en-US" sz="2000" dirty="0" smtClean="0"/>
              <a:t> [3];</a:t>
            </a:r>
          </a:p>
          <a:p>
            <a:pPr lvl="1" eaLnBrk="1" hangingPunct="1">
              <a:buNone/>
            </a:pPr>
            <a:r>
              <a:rPr lang="en-US" sz="2000" dirty="0" smtClean="0"/>
              <a:t>    p[0]=1;</a:t>
            </a:r>
          </a:p>
          <a:p>
            <a:pPr lvl="1" eaLnBrk="1" hangingPunct="1">
              <a:buNone/>
            </a:pPr>
            <a:r>
              <a:rPr lang="en-US" sz="2000" dirty="0" smtClean="0"/>
              <a:t>    p[1]=2;</a:t>
            </a:r>
          </a:p>
          <a:p>
            <a:pPr lvl="1" eaLnBrk="1" hangingPunct="1">
              <a:buNone/>
            </a:pPr>
            <a:r>
              <a:rPr lang="en-US" sz="2000" dirty="0" smtClean="0"/>
              <a:t>    p[2]=3;</a:t>
            </a:r>
          </a:p>
          <a:p>
            <a:pPr lvl="1" eaLnBrk="1" hangingPunct="1"/>
            <a:r>
              <a:rPr lang="en-US" sz="2400" dirty="0" smtClean="0"/>
              <a:t>Access address of the desired member and assign value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*p = new  </a:t>
            </a:r>
            <a:r>
              <a:rPr lang="en-US" sz="2000" dirty="0" err="1" smtClean="0"/>
              <a:t>int</a:t>
            </a:r>
            <a:r>
              <a:rPr lang="en-US" sz="2000" dirty="0" smtClean="0"/>
              <a:t> [3];</a:t>
            </a:r>
          </a:p>
          <a:p>
            <a:pPr lvl="1" eaLnBrk="1" hangingPunct="1">
              <a:buNone/>
            </a:pPr>
            <a:r>
              <a:rPr lang="en-US" sz="2000" dirty="0" smtClean="0"/>
              <a:t>    *p=1;</a:t>
            </a:r>
          </a:p>
          <a:p>
            <a:pPr lvl="1" eaLnBrk="1" hangingPunct="1">
              <a:buNone/>
            </a:pPr>
            <a:r>
              <a:rPr lang="en-US" sz="2000" dirty="0" smtClean="0"/>
              <a:t>    *(p+1)=2;</a:t>
            </a:r>
          </a:p>
          <a:p>
            <a:pPr lvl="1" eaLnBrk="1" hangingPunct="1">
              <a:buNone/>
            </a:pPr>
            <a:r>
              <a:rPr lang="en-US" sz="2000" dirty="0" smtClean="0"/>
              <a:t>    *(p+2)=3;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Arrays</a:t>
            </a:r>
          </a:p>
        </p:txBody>
      </p:sp>
      <p:pic>
        <p:nvPicPr>
          <p:cNvPr id="2" name="Picture 1" descr="C:\Users\Feng Gu\AppData\Roaming\Tencent\Users\55982844\QQ\WinTemp\RichOle\]FZ(Y7L1V]A`NR7$QGY@J3Q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76400"/>
            <a:ext cx="3648075" cy="3990975"/>
          </a:xfrm>
          <a:prstGeom prst="rect">
            <a:avLst/>
          </a:prstGeom>
          <a:noFill/>
        </p:spPr>
      </p:pic>
      <p:pic>
        <p:nvPicPr>
          <p:cNvPr id="3" name="Picture 2" descr="C:\Users\Feng Gu\AppData\Roaming\Tencent\Users\55982844\QQ\WinTemp\RichOle\[6LP5E29@}X0{H({9V5XS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743200"/>
            <a:ext cx="1447800" cy="10858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Arrays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Disposing of memory</a:t>
            </a:r>
          </a:p>
          <a:p>
            <a:pPr lvl="1" eaLnBrk="1" hangingPunct="1"/>
            <a:r>
              <a:rPr lang="en-US" sz="2400" dirty="0" smtClean="0"/>
              <a:t>If you don’t need the array, you should delete it </a:t>
            </a:r>
          </a:p>
          <a:p>
            <a:pPr lvl="1" eaLnBrk="1" hangingPunct="1">
              <a:buNone/>
            </a:pPr>
            <a:r>
              <a:rPr lang="en-US" sz="2000" dirty="0" smtClean="0"/>
              <a:t>    delete [] </a:t>
            </a:r>
            <a:r>
              <a:rPr lang="en-US" sz="2000" dirty="0" err="1" smtClean="0"/>
              <a:t>variableName</a:t>
            </a:r>
            <a:r>
              <a:rPr lang="en-US" sz="2000" dirty="0" smtClean="0"/>
              <a:t>;</a:t>
            </a:r>
          </a:p>
          <a:p>
            <a:pPr lvl="1" eaLnBrk="1" hangingPunct="1"/>
            <a:r>
              <a:rPr lang="en-US" sz="2400" dirty="0" smtClean="0"/>
              <a:t>To avoid memory leak, you can assign NULL to the array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  <a:endParaRPr lang="en-US" sz="2000" dirty="0" smtClean="0"/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49154" name="Picture 2" descr="C:\Users\Feng Gu\AppData\Roaming\Tencent\Users\55982844\QQ\WinTemp\RichOle\{JRA15LUJ$DLQFP5~W17~D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352800"/>
            <a:ext cx="4198144" cy="3276600"/>
          </a:xfrm>
          <a:prstGeom prst="rect">
            <a:avLst/>
          </a:prstGeom>
          <a:noFill/>
        </p:spPr>
      </p:pic>
      <p:pic>
        <p:nvPicPr>
          <p:cNvPr id="49155" name="Picture 3" descr="C:\Users\Feng Gu\AppData\Roaming\Tencent\Users\55982844\QQ\WinTemp\RichOle\3B83G[3Z)VG7WRNDMSII38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4267200"/>
            <a:ext cx="1438275" cy="666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Arrays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Dynamic </a:t>
            </a:r>
            <a:r>
              <a:rPr lang="en-US" sz="2800" dirty="0" smtClean="0"/>
              <a:t>2D arrays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Specify a dimension for the pointer</a:t>
            </a:r>
          </a:p>
          <a:p>
            <a:pPr lvl="1" eaLnBrk="1" hangingPunct="1">
              <a:buNone/>
            </a:pPr>
            <a:r>
              <a:rPr lang="en-US" sz="2400" dirty="0" smtClean="0"/>
              <a:t>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*p[2]; //declare 2 pointers</a:t>
            </a:r>
          </a:p>
          <a:p>
            <a:pPr lvl="1" eaLnBrk="1" hangingPunct="1"/>
            <a:r>
              <a:rPr lang="en-US" sz="2400" dirty="0" smtClean="0"/>
              <a:t>To specify the first pointer, use new to indicate its dimension</a:t>
            </a:r>
          </a:p>
          <a:p>
            <a:pPr lvl="1" eaLnBrk="1" hangingPunct="1">
              <a:buNone/>
            </a:pPr>
            <a:r>
              <a:rPr lang="en-US" sz="2400" dirty="0" smtClean="0"/>
              <a:t> </a:t>
            </a:r>
            <a:r>
              <a:rPr lang="en-US" sz="2000" dirty="0" smtClean="0"/>
              <a:t>*p = new </a:t>
            </a:r>
            <a:r>
              <a:rPr lang="en-US" sz="2000" dirty="0" err="1" smtClean="0"/>
              <a:t>int</a:t>
            </a:r>
            <a:r>
              <a:rPr lang="en-US" sz="2000" dirty="0" smtClean="0"/>
              <a:t> [6];  //the first pointer has 8 elements</a:t>
            </a:r>
          </a:p>
          <a:p>
            <a:pPr lvl="1" eaLnBrk="1" hangingPunct="1"/>
            <a:r>
              <a:rPr lang="en-US" sz="2400" dirty="0" smtClean="0"/>
              <a:t>After using it, reclaim it using delete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Arrays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2D Dynamic Arrays</a:t>
            </a:r>
          </a:p>
        </p:txBody>
      </p:sp>
      <p:pic>
        <p:nvPicPr>
          <p:cNvPr id="2" name="Picture 1" descr="C:\Users\Feng Gu\AppData\Roaming\Tencent\Users\55982844\QQ\WinTemp\RichOle\4A6AI]LTJOEZR}CH(SLR0}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209800"/>
            <a:ext cx="3495675" cy="4212930"/>
          </a:xfrm>
          <a:prstGeom prst="rect">
            <a:avLst/>
          </a:prstGeom>
          <a:noFill/>
        </p:spPr>
      </p:pic>
      <p:pic>
        <p:nvPicPr>
          <p:cNvPr id="3" name="Picture 2" descr="C:\Users\Feng Gu\AppData\Roaming\Tencent\Users\55982844\QQ\WinTemp\RichOle\KF$ARYF`E`~Z7Q42R9$V{{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3276600"/>
            <a:ext cx="1428750" cy="11620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Arrays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2D dynamic arrays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In general, we create 2D dynamic arrays below</a:t>
            </a: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   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/>
              <a:t>**</a:t>
            </a:r>
            <a:r>
              <a:rPr lang="en-US" sz="2000" dirty="0" err="1" smtClean="0"/>
              <a:t>dynamicArray</a:t>
            </a:r>
            <a:r>
              <a:rPr lang="en-US" sz="2000" dirty="0" smtClean="0"/>
              <a:t> ; //memory allocated for elements of rows.</a:t>
            </a:r>
          </a:p>
          <a:p>
            <a:pPr>
              <a:buNone/>
            </a:pPr>
            <a:r>
              <a:rPr lang="en-US" sz="2000" dirty="0" smtClean="0"/>
              <a:t>           </a:t>
            </a:r>
            <a:r>
              <a:rPr lang="en-US" sz="2000" dirty="0" err="1" smtClean="0"/>
              <a:t>dynamicArray</a:t>
            </a:r>
            <a:r>
              <a:rPr lang="en-US" sz="2000" dirty="0" smtClean="0"/>
              <a:t> </a:t>
            </a:r>
            <a:r>
              <a:rPr lang="en-US" sz="2000" dirty="0" smtClean="0"/>
              <a:t>= new </a:t>
            </a:r>
            <a:r>
              <a:rPr lang="en-US" sz="2000" dirty="0" err="1" smtClean="0"/>
              <a:t>int</a:t>
            </a:r>
            <a:r>
              <a:rPr lang="en-US" sz="2000" dirty="0" smtClean="0"/>
              <a:t> *[ROWS] ; //memory allocated for  elements of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                                                                     each </a:t>
            </a:r>
            <a:r>
              <a:rPr lang="en-US" sz="2000" dirty="0" smtClean="0"/>
              <a:t>column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for</a:t>
            </a:r>
            <a:r>
              <a:rPr lang="en-US" sz="2000" dirty="0" smtClean="0"/>
              <a:t>(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0 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ROWS ; </a:t>
            </a:r>
            <a:r>
              <a:rPr lang="en-US" sz="2000" dirty="0" err="1" smtClean="0"/>
              <a:t>i</a:t>
            </a:r>
            <a:r>
              <a:rPr lang="en-US" sz="2000" dirty="0" smtClean="0"/>
              <a:t>++ )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smtClean="0"/>
              <a:t>               </a:t>
            </a:r>
            <a:r>
              <a:rPr lang="en-US" sz="2000" dirty="0" err="1" smtClean="0"/>
              <a:t>dynamicArray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 = new </a:t>
            </a:r>
            <a:r>
              <a:rPr lang="en-US" sz="2000" dirty="0" err="1" smtClean="0"/>
              <a:t>int</a:t>
            </a:r>
            <a:r>
              <a:rPr lang="en-US" sz="2000" dirty="0" smtClean="0"/>
              <a:t>[COLUMNS];</a:t>
            </a:r>
          </a:p>
          <a:p>
            <a:pPr>
              <a:buNone/>
            </a:pPr>
            <a:r>
              <a:rPr lang="en-US" sz="2000" dirty="0" smtClean="0"/>
              <a:t> </a:t>
            </a:r>
            <a:r>
              <a:rPr lang="en-US" sz="2000" dirty="0" smtClean="0"/>
              <a:t>        for</a:t>
            </a:r>
            <a:r>
              <a:rPr lang="en-US" sz="2000" dirty="0" smtClean="0"/>
              <a:t>(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0 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ROWS ; </a:t>
            </a:r>
            <a:r>
              <a:rPr lang="en-US" sz="2000" dirty="0" err="1" smtClean="0"/>
              <a:t>i</a:t>
            </a:r>
            <a:r>
              <a:rPr lang="en-US" sz="2000" dirty="0" smtClean="0"/>
              <a:t>++ )  //free the allocated memory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smtClean="0"/>
              <a:t>             delete </a:t>
            </a:r>
            <a:r>
              <a:rPr lang="en-US" sz="2000" dirty="0" smtClean="0"/>
              <a:t>[] </a:t>
            </a:r>
            <a:r>
              <a:rPr lang="en-US" sz="2000" dirty="0" err="1" smtClean="0"/>
              <a:t>dynamicArray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 ;</a:t>
            </a:r>
          </a:p>
          <a:p>
            <a:pPr lvl="1" eaLnBrk="1" hangingPunct="1">
              <a:buNone/>
            </a:pPr>
            <a:r>
              <a:rPr lang="en-US" sz="2000" dirty="0" smtClean="0"/>
              <a:t>delete [] </a:t>
            </a:r>
            <a:r>
              <a:rPr lang="en-US" sz="2000" dirty="0" err="1" smtClean="0"/>
              <a:t>dynamicArray</a:t>
            </a:r>
            <a:r>
              <a:rPr lang="en-US" sz="2000" dirty="0" smtClean="0"/>
              <a:t> ;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Arrays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2D Dynamic Arrays</a:t>
            </a:r>
          </a:p>
        </p:txBody>
      </p:sp>
      <p:pic>
        <p:nvPicPr>
          <p:cNvPr id="32769" name="Picture 1" descr="C:\Users\Feng Gu\AppData\Roaming\Tencent\Users\55982844\QQ\WinTemp\RichOle\J9OS356@2QT[%VE0GCEVL{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178352"/>
            <a:ext cx="4191000" cy="4498673"/>
          </a:xfrm>
          <a:prstGeom prst="rect">
            <a:avLst/>
          </a:prstGeom>
          <a:noFill/>
        </p:spPr>
      </p:pic>
      <p:pic>
        <p:nvPicPr>
          <p:cNvPr id="32770" name="Picture 2" descr="C:\Users\Feng Gu\AppData\Roaming\Tencent\Users\55982844\QQ\WinTemp\RichOle\]%R``~8)7Y7%Z3R4{Z5[%L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429000"/>
            <a:ext cx="942975" cy="6191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12146</TotalTime>
  <Words>345</Words>
  <Application>Microsoft Office PowerPoint</Application>
  <PresentationFormat>On-screen Show (4:3)</PresentationFormat>
  <Paragraphs>72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Dynamic Arrays</vt:lpstr>
      <vt:lpstr>Dynamic Arrays</vt:lpstr>
      <vt:lpstr>Dynamic Arrays</vt:lpstr>
      <vt:lpstr>Dynamic Arrays</vt:lpstr>
      <vt:lpstr>Dynamic Arrays</vt:lpstr>
      <vt:lpstr>Dynamic Arrays</vt:lpstr>
      <vt:lpstr>Dynamic Arrays</vt:lpstr>
      <vt:lpstr>Dynamic Arrays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91</cp:revision>
  <dcterms:created xsi:type="dcterms:W3CDTF">2006-08-16T00:00:00Z</dcterms:created>
  <dcterms:modified xsi:type="dcterms:W3CDTF">2021-10-22T12:49:12Z</dcterms:modified>
</cp:coreProperties>
</file>