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0E4F8-C9E5-4193-8AC5-27C785301150}" type="datetimeFigureOut">
              <a:rPr lang="en-US" smtClean="0"/>
              <a:t>3/30/2016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7F502-2CB7-4808-A887-99E0E61A02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 Compilation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C++ is a </a:t>
            </a:r>
            <a:r>
              <a:rPr lang="en-US" i="1" dirty="0" smtClean="0"/>
              <a:t>compiled language</a:t>
            </a:r>
          </a:p>
          <a:p>
            <a:r>
              <a:rPr lang="en-US" i="1" dirty="0" smtClean="0"/>
              <a:t>Compiler converts the C++ program directly to machine code</a:t>
            </a:r>
          </a:p>
          <a:p>
            <a:r>
              <a:rPr lang="en-US" dirty="0" smtClean="0"/>
              <a:t>Once the program is compiled, the resulting executable can be run any number of times, even if the source code is nowhere to be found</a:t>
            </a:r>
          </a:p>
          <a:p>
            <a:r>
              <a:rPr lang="en-US" dirty="0" smtClean="0"/>
              <a:t>Compilation steps</a:t>
            </a:r>
          </a:p>
          <a:p>
            <a:pPr>
              <a:buNone/>
            </a:pPr>
            <a:r>
              <a:rPr lang="en-US" sz="2600" dirty="0" smtClean="0"/>
              <a:t>    1. </a:t>
            </a:r>
            <a:r>
              <a:rPr lang="en-US" sz="2600" i="1" dirty="0" smtClean="0"/>
              <a:t>Preprocessing, code segments are spliced and inserted</a:t>
            </a:r>
          </a:p>
          <a:p>
            <a:pPr>
              <a:buNone/>
            </a:pPr>
            <a:r>
              <a:rPr lang="en-US" sz="2600" i="1" dirty="0" smtClean="0"/>
              <a:t>    2. Compilation, code is converted to object code</a:t>
            </a:r>
          </a:p>
          <a:p>
            <a:pPr>
              <a:buNone/>
            </a:pPr>
            <a:r>
              <a:rPr lang="en-US" sz="2600" i="1" dirty="0" smtClean="0"/>
              <a:t>    3. Linking, compiled code is joined together into a final executable</a:t>
            </a:r>
            <a:endParaRPr lang="en-US" sz="2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 Compilation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Preprocessing (Preprocessor)</a:t>
            </a:r>
          </a:p>
          <a:p>
            <a:pPr>
              <a:buNone/>
            </a:pPr>
            <a:r>
              <a:rPr lang="en-US" dirty="0" smtClean="0"/>
              <a:t>    1. Scans over the C++ source code</a:t>
            </a:r>
          </a:p>
          <a:p>
            <a:pPr>
              <a:buNone/>
            </a:pPr>
            <a:r>
              <a:rPr lang="en-US" dirty="0" smtClean="0"/>
              <a:t>    2. Applies various transformations to it</a:t>
            </a:r>
          </a:p>
          <a:p>
            <a:pPr>
              <a:buNone/>
            </a:pPr>
            <a:r>
              <a:rPr lang="en-US" dirty="0" smtClean="0"/>
              <a:t>    3. #include directives are resolved to make various libraries available, #define-d constants are placed by their values</a:t>
            </a:r>
          </a:p>
          <a:p>
            <a:r>
              <a:rPr lang="en-US" dirty="0" smtClean="0"/>
              <a:t>Compilation (Compiler)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1. Source file is read in by the compiler, optimized, and transformed into an </a:t>
            </a:r>
            <a:r>
              <a:rPr lang="en-US" i="1" dirty="0" smtClean="0"/>
              <a:t>object file</a:t>
            </a:r>
          </a:p>
          <a:p>
            <a:pPr>
              <a:buNone/>
            </a:pPr>
            <a:r>
              <a:rPr lang="en-US" i="1" dirty="0" smtClean="0"/>
              <a:t>     2. Machine specific, </a:t>
            </a:r>
            <a:r>
              <a:rPr lang="en-US" dirty="0" smtClean="0"/>
              <a:t>contain machine code which executes the instructions specified in the C++ file, with some extra information</a:t>
            </a:r>
            <a:endParaRPr lang="en-US" i="1" dirty="0" smtClean="0"/>
          </a:p>
          <a:p>
            <a:pPr>
              <a:buNone/>
            </a:pPr>
            <a:r>
              <a:rPr lang="en-US" i="1" dirty="0" smtClean="0"/>
              <a:t>     3. Compiler reports syntax errors</a:t>
            </a:r>
            <a:endParaRPr lang="en-US" dirty="0" smtClean="0"/>
          </a:p>
          <a:p>
            <a:r>
              <a:rPr lang="en-US" dirty="0" smtClean="0"/>
              <a:t>Linking (Linker)</a:t>
            </a:r>
          </a:p>
          <a:p>
            <a:pPr>
              <a:buNone/>
            </a:pPr>
            <a:r>
              <a:rPr lang="en-US" dirty="0" smtClean="0"/>
              <a:t>     1. Gathers all object files necessary to build the final executable</a:t>
            </a:r>
          </a:p>
          <a:p>
            <a:pPr>
              <a:buNone/>
            </a:pPr>
            <a:r>
              <a:rPr lang="en-US" dirty="0" smtClean="0"/>
              <a:t>     2. Bundles them together with OS-specific information</a:t>
            </a:r>
          </a:p>
          <a:p>
            <a:pPr>
              <a:buNone/>
            </a:pPr>
            <a:r>
              <a:rPr lang="en-US" dirty="0" smtClean="0"/>
              <a:t>     3. Produces an executable file</a:t>
            </a:r>
          </a:p>
          <a:p>
            <a:pPr>
              <a:buNone/>
            </a:pPr>
            <a:r>
              <a:rPr lang="en-US" dirty="0" smtClean="0"/>
              <a:t>     4. linker may report some final errors that prevent it from generating a working C++ program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 Compilation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#include &lt;</a:t>
            </a:r>
            <a:r>
              <a:rPr lang="en-US" sz="2000" dirty="0" err="1" smtClean="0"/>
              <a:t>iostream</a:t>
            </a:r>
            <a:r>
              <a:rPr lang="en-US" sz="2000" dirty="0" smtClean="0"/>
              <a:t>&gt;</a:t>
            </a:r>
          </a:p>
          <a:p>
            <a:pPr>
              <a:buNone/>
            </a:pPr>
            <a:r>
              <a:rPr lang="en-US" sz="2000" dirty="0" smtClean="0"/>
              <a:t>using namespace std;</a:t>
            </a:r>
          </a:p>
          <a:p>
            <a:pPr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Factorial(</a:t>
            </a:r>
            <a:r>
              <a:rPr lang="en-US" sz="2000" dirty="0" err="1" smtClean="0"/>
              <a:t>int</a:t>
            </a:r>
            <a:r>
              <a:rPr lang="en-US" sz="2000" dirty="0" smtClean="0"/>
              <a:t> n); // Prototype</a:t>
            </a:r>
          </a:p>
          <a:p>
            <a:pPr>
              <a:buNone/>
            </a:pPr>
            <a:r>
              <a:rPr lang="en-US" sz="2000" dirty="0" err="1" smtClean="0"/>
              <a:t>int</a:t>
            </a:r>
            <a:r>
              <a:rPr lang="en-US" sz="2000" dirty="0" smtClean="0"/>
              <a:t> main() {</a:t>
            </a:r>
          </a:p>
          <a:p>
            <a:pPr>
              <a:buNone/>
            </a:pPr>
            <a:r>
              <a:rPr lang="en-US" sz="2000" dirty="0" smtClean="0"/>
              <a:t>   </a:t>
            </a:r>
            <a:r>
              <a:rPr lang="en-US" sz="2000" dirty="0" err="1" smtClean="0"/>
              <a:t>cout</a:t>
            </a:r>
            <a:r>
              <a:rPr lang="en-US" sz="2000" dirty="0" smtClean="0"/>
              <a:t> &lt;&lt; Factorial(10) &lt;&lt; </a:t>
            </a:r>
            <a:r>
              <a:rPr lang="en-US" sz="2000" dirty="0" err="1" smtClean="0"/>
              <a:t>endl</a:t>
            </a:r>
            <a:r>
              <a:rPr lang="en-US" sz="2000" dirty="0" smtClean="0"/>
              <a:t>;</a:t>
            </a:r>
          </a:p>
          <a:p>
            <a:pPr>
              <a:buNone/>
            </a:pPr>
            <a:r>
              <a:rPr lang="en-US" sz="2000" dirty="0" smtClean="0"/>
              <a:t>   return 0;</a:t>
            </a:r>
          </a:p>
          <a:p>
            <a:pPr>
              <a:buNone/>
            </a:pPr>
            <a:r>
              <a:rPr lang="en-US" sz="2000" dirty="0" smtClean="0"/>
              <a:t>}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This is a link error since we cannot find the definition of the function.</a:t>
            </a: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 Compilation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Main phases of compilation</a:t>
            </a:r>
            <a:endParaRPr lang="en-US" dirty="0"/>
          </a:p>
        </p:txBody>
      </p:sp>
      <p:pic>
        <p:nvPicPr>
          <p:cNvPr id="1025" name="Picture 1" descr="C:\Users\Feng Gu\AppData\Roaming\Tencent\Users\55982844\QQ\WinTemp\RichOle\JOYNCEAGPIZM(JIP`WHT33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286000"/>
            <a:ext cx="5855970" cy="4038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 Compilation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Since the compiling and linking are separate, we can split the C++ program into multiple files</a:t>
            </a:r>
          </a:p>
          <a:p>
            <a:r>
              <a:rPr lang="en-US" dirty="0" smtClean="0"/>
              <a:t>Advantages</a:t>
            </a:r>
          </a:p>
          <a:p>
            <a:pPr>
              <a:buNone/>
            </a:pPr>
            <a:r>
              <a:rPr lang="en-US" dirty="0" smtClean="0"/>
              <a:t>    1. Organized</a:t>
            </a:r>
          </a:p>
          <a:p>
            <a:pPr>
              <a:buNone/>
            </a:pPr>
            <a:r>
              <a:rPr lang="en-US" dirty="0" smtClean="0"/>
              <a:t>    2. Secure, only provide the compiled file without source files, binary files</a:t>
            </a:r>
          </a:p>
          <a:p>
            <a:pPr>
              <a:buNone/>
            </a:pPr>
            <a:r>
              <a:rPr lang="en-US" dirty="0" smtClean="0"/>
              <a:t>    3. Portable, put code in its own file, we can move the files from one project to another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" descr="C:\Users\Feng Gu\AppData\Roaming\Tencent\Users\55982844\QQ\WinTemp\RichOle\]GGX(UPTU}71@9U{F3UE]G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81000"/>
            <a:ext cx="3843714" cy="2819400"/>
          </a:xfrm>
          <a:prstGeom prst="rect">
            <a:avLst/>
          </a:prstGeom>
          <a:noFill/>
        </p:spPr>
      </p:pic>
      <p:pic>
        <p:nvPicPr>
          <p:cNvPr id="18434" name="Picture 2" descr="C:\Users\Feng Gu\AppData\Roaming\Tencent\Users\55982844\QQ\WinTemp\RichOle\(__@M)9GBWY)ZU5VTA)NO%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724400"/>
            <a:ext cx="3543300" cy="1438275"/>
          </a:xfrm>
          <a:prstGeom prst="rect">
            <a:avLst/>
          </a:prstGeom>
          <a:noFill/>
        </p:spPr>
      </p:pic>
      <p:pic>
        <p:nvPicPr>
          <p:cNvPr id="18435" name="Picture 3" descr="C:\Users\Feng Gu\AppData\Roaming\Tencent\Users\55982844\QQ\WinTemp\RichOle\NL)5(_S@IO$AN5[XFKWD8~B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3200400"/>
            <a:ext cx="3562350" cy="1438275"/>
          </a:xfrm>
          <a:prstGeom prst="rect">
            <a:avLst/>
          </a:prstGeom>
          <a:noFill/>
        </p:spPr>
      </p:pic>
      <p:pic>
        <p:nvPicPr>
          <p:cNvPr id="18436" name="Picture 4" descr="C:\Users\Feng Gu\AppData\Roaming\Tencent\Users\55982844\QQ\WinTemp\RichOle\_QGJDW)4UV13_TLCE34WXQ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000" y="4648200"/>
            <a:ext cx="3533775" cy="1685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Main file</a:t>
            </a:r>
          </a:p>
          <a:p>
            <a:pPr>
              <a:buNone/>
            </a:pPr>
            <a:r>
              <a:rPr lang="en-US" dirty="0" smtClean="0"/>
              <a:t>    1. Like first program without functions</a:t>
            </a:r>
          </a:p>
          <a:p>
            <a:pPr>
              <a:buNone/>
            </a:pPr>
            <a:r>
              <a:rPr lang="en-US" dirty="0" smtClean="0"/>
              <a:t>    2. Header file</a:t>
            </a:r>
          </a:p>
          <a:p>
            <a:pPr>
              <a:buNone/>
            </a:pPr>
            <a:r>
              <a:rPr lang="en-US" dirty="0" smtClean="0"/>
              <a:t>    3. Namespace</a:t>
            </a:r>
          </a:p>
          <a:p>
            <a:pPr>
              <a:buNone/>
            </a:pPr>
            <a:r>
              <a:rPr lang="en-US" dirty="0" smtClean="0"/>
              <a:t>    4. main function</a:t>
            </a:r>
          </a:p>
          <a:p>
            <a:r>
              <a:rPr lang="en-US" dirty="0" smtClean="0"/>
              <a:t>Header file</a:t>
            </a:r>
          </a:p>
          <a:p>
            <a:pPr>
              <a:buNone/>
            </a:pPr>
            <a:r>
              <a:rPr lang="en-US" dirty="0" smtClean="0"/>
              <a:t>    1. Function prototypes, global constants, </a:t>
            </a:r>
            <a:r>
              <a:rPr lang="en-US" dirty="0" err="1" smtClean="0"/>
              <a:t>struct</a:t>
            </a:r>
            <a:r>
              <a:rPr lang="en-US" dirty="0" smtClean="0"/>
              <a:t> definitions, class definitions</a:t>
            </a:r>
          </a:p>
          <a:p>
            <a:pPr>
              <a:buNone/>
            </a:pPr>
            <a:r>
              <a:rPr lang="en-US" dirty="0" smtClean="0"/>
              <a:t>    2. Named by the project’s purpose</a:t>
            </a:r>
          </a:p>
          <a:p>
            <a:pPr>
              <a:buNone/>
            </a:pPr>
            <a:r>
              <a:rPr lang="en-US" dirty="0" smtClean="0"/>
              <a:t>    3. Have a .h extension</a:t>
            </a:r>
          </a:p>
          <a:p>
            <a:pPr>
              <a:buNone/>
            </a:pPr>
            <a:r>
              <a:rPr lang="en-US" dirty="0" smtClean="0"/>
              <a:t>    4. .h tells compiler that it is a header file and NOT to be compiled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dirty="0" smtClean="0"/>
              <a:t>5</a:t>
            </a:r>
            <a:r>
              <a:rPr lang="en-US" dirty="0" smtClean="0"/>
              <a:t>. Documenting file</a:t>
            </a:r>
          </a:p>
          <a:p>
            <a:r>
              <a:rPr lang="en-US" dirty="0" smtClean="0"/>
              <a:t>Implementation file</a:t>
            </a:r>
          </a:p>
          <a:p>
            <a:pPr>
              <a:buNone/>
            </a:pPr>
            <a:r>
              <a:rPr lang="en-US" dirty="0" smtClean="0"/>
              <a:t>      1. Contain definitions of the functions that are prototyped in the header</a:t>
            </a:r>
          </a:p>
          <a:p>
            <a:pPr>
              <a:buNone/>
            </a:pPr>
            <a:r>
              <a:rPr lang="en-US" dirty="0" smtClean="0"/>
              <a:t>      2. .</a:t>
            </a:r>
            <a:r>
              <a:rPr lang="en-US" dirty="0" err="1" smtClean="0"/>
              <a:t>cpp</a:t>
            </a:r>
            <a:r>
              <a:rPr lang="en-US" dirty="0" smtClean="0"/>
              <a:t> files will be compiled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Preprocessor Directives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At the top</a:t>
            </a:r>
          </a:p>
          <a:p>
            <a:pPr>
              <a:buNone/>
            </a:pPr>
            <a:r>
              <a:rPr lang="en-US" dirty="0" smtClean="0"/>
              <a:t>    #</a:t>
            </a:r>
            <a:r>
              <a:rPr lang="en-US" dirty="0" err="1" smtClean="0"/>
              <a:t>ifndef</a:t>
            </a:r>
            <a:r>
              <a:rPr lang="en-US" dirty="0" smtClean="0"/>
              <a:t> MYFILE_H</a:t>
            </a:r>
            <a:br>
              <a:rPr lang="en-US" dirty="0" smtClean="0"/>
            </a:br>
            <a:r>
              <a:rPr lang="en-US" dirty="0" smtClean="0"/>
              <a:t>#define MYFILE_H </a:t>
            </a:r>
          </a:p>
          <a:p>
            <a:r>
              <a:rPr lang="en-US" dirty="0" smtClean="0"/>
              <a:t>At the bottom</a:t>
            </a:r>
          </a:p>
          <a:p>
            <a:pPr>
              <a:buNone/>
            </a:pPr>
            <a:r>
              <a:rPr lang="en-US" dirty="0" smtClean="0"/>
              <a:t>    #</a:t>
            </a:r>
            <a:r>
              <a:rPr lang="en-US" dirty="0" err="1" smtClean="0"/>
              <a:t>endif</a:t>
            </a:r>
            <a:endParaRPr lang="en-US" dirty="0" smtClean="0"/>
          </a:p>
          <a:p>
            <a:r>
              <a:rPr lang="en-US" dirty="0" smtClean="0"/>
              <a:t>Examples (</a:t>
            </a:r>
            <a:r>
              <a:rPr lang="en-US" dirty="0" err="1" smtClean="0"/>
              <a:t>treeFarm.h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   #</a:t>
            </a:r>
            <a:r>
              <a:rPr lang="en-US" dirty="0" err="1" smtClean="0"/>
              <a:t>ifndef</a:t>
            </a:r>
            <a:r>
              <a:rPr lang="en-US" dirty="0" smtClean="0"/>
              <a:t> TREEFARM_H // </a:t>
            </a:r>
            <a:r>
              <a:rPr lang="en-US" dirty="0" err="1" smtClean="0"/>
              <a:t>treeFarm.h</a:t>
            </a:r>
            <a:r>
              <a:rPr lang="en-US" dirty="0" smtClean="0"/>
              <a:t> in uppercase follows the convention</a:t>
            </a:r>
          </a:p>
          <a:p>
            <a:pPr>
              <a:buNone/>
            </a:pPr>
            <a:r>
              <a:rPr lang="en-US" dirty="0" smtClean="0"/>
              <a:t>    #define TREEFARM_H</a:t>
            </a:r>
            <a:br>
              <a:rPr lang="en-US" dirty="0" smtClean="0"/>
            </a:br>
            <a:r>
              <a:rPr lang="en-US" dirty="0" smtClean="0"/>
              <a:t>const float OAK_DENSITY = 4.25; // pounds per square foot</a:t>
            </a:r>
            <a:br>
              <a:rPr lang="en-US" dirty="0" smtClean="0"/>
            </a:br>
            <a:r>
              <a:rPr lang="en-US" dirty="0" smtClean="0"/>
              <a:t>etc</a:t>
            </a:r>
            <a:br>
              <a:rPr lang="en-US" dirty="0" smtClean="0"/>
            </a:br>
            <a:r>
              <a:rPr lang="en-US" dirty="0" smtClean="0"/>
              <a:t>#</a:t>
            </a:r>
            <a:r>
              <a:rPr lang="en-US" dirty="0" err="1" smtClean="0"/>
              <a:t>endif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#</a:t>
            </a:r>
            <a:r>
              <a:rPr lang="en-US" dirty="0" err="1" smtClean="0"/>
              <a:t>ifndef</a:t>
            </a:r>
            <a:r>
              <a:rPr lang="en-US" dirty="0" smtClean="0"/>
              <a:t> </a:t>
            </a:r>
            <a:r>
              <a:rPr lang="en-US" dirty="0" err="1" smtClean="0"/>
              <a:t>MyStruct_Included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#define </a:t>
            </a:r>
            <a:r>
              <a:rPr lang="en-US" dirty="0" err="1" smtClean="0"/>
              <a:t>MyStruct_Included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struct</a:t>
            </a:r>
            <a:r>
              <a:rPr lang="en-US" dirty="0" smtClean="0"/>
              <a:t> </a:t>
            </a:r>
            <a:r>
              <a:rPr lang="en-US" dirty="0" err="1" smtClean="0"/>
              <a:t>MyStruct</a:t>
            </a:r>
            <a:r>
              <a:rPr lang="en-US" dirty="0" smtClean="0"/>
              <a:t> { </a:t>
            </a:r>
            <a:r>
              <a:rPr lang="en-US" dirty="0" err="1" smtClean="0"/>
              <a:t>int</a:t>
            </a:r>
            <a:r>
              <a:rPr lang="en-US" dirty="0" smtClean="0"/>
              <a:t> x; double y; char z; };</a:t>
            </a:r>
          </a:p>
          <a:p>
            <a:pPr>
              <a:buNone/>
            </a:pPr>
            <a:r>
              <a:rPr lang="en-US" dirty="0" smtClean="0"/>
              <a:t>#</a:t>
            </a:r>
            <a:r>
              <a:rPr lang="en-US" dirty="0" err="1" smtClean="0"/>
              <a:t>endif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</TotalTime>
  <Words>479</Words>
  <Application>Microsoft Office PowerPoint</Application>
  <PresentationFormat>On-screen Show (4:3)</PresentationFormat>
  <Paragraphs>68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C++ Compilation Model</vt:lpstr>
      <vt:lpstr>C++ Compilation Model</vt:lpstr>
      <vt:lpstr>C++ Compilation Model</vt:lpstr>
      <vt:lpstr>C++ Compilation Model</vt:lpstr>
      <vt:lpstr>C++ Compilation Model</vt:lpstr>
      <vt:lpstr>Slide 6</vt:lpstr>
      <vt:lpstr>Multiple Files</vt:lpstr>
      <vt:lpstr>Preprocessor Directives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C++ Compilation Model</dc:title>
  <dc:creator>Feng Gu</dc:creator>
  <cp:lastModifiedBy>Feng Gu</cp:lastModifiedBy>
  <cp:revision>23</cp:revision>
  <dcterms:created xsi:type="dcterms:W3CDTF">2006-08-16T00:00:00Z</dcterms:created>
  <dcterms:modified xsi:type="dcterms:W3CDTF">2016-03-30T17:28:22Z</dcterms:modified>
</cp:coreProperties>
</file>