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8" r:id="rId2"/>
    <p:sldId id="259" r:id="rId3"/>
    <p:sldId id="281" r:id="rId4"/>
    <p:sldId id="282" r:id="rId5"/>
    <p:sldId id="283" r:id="rId6"/>
    <p:sldId id="284" r:id="rId7"/>
    <p:sldId id="285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9612" autoAdjust="0"/>
  </p:normalViewPr>
  <p:slideViewPr>
    <p:cSldViewPr>
      <p:cViewPr>
        <p:scale>
          <a:sx n="66" d="100"/>
          <a:sy n="66" d="100"/>
        </p:scale>
        <p:origin x="-142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65864-7F64-4AD0-8747-38995A7EA66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DD271-EEB8-4729-B856-B5862D897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F6FF0FC-23FD-4C55-AE9A-D6CFC893077B}" type="datetimeFigureOut">
              <a:rPr lang="en-US"/>
              <a:pPr>
                <a:defRPr/>
              </a:pPr>
              <a:t>10/18/2021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A309EE-B3A9-42DF-9CD1-52B1260DB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5890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AB6F1-1FB6-4AAB-9C93-EB30F56289BA}" type="datetime1">
              <a:rPr lang="en-US"/>
              <a:pPr>
                <a:defRPr/>
              </a:pPr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2016 Pearson Inc. All rights reserved.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4BF37A71-C053-4672-B8D5-614BE64B7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8170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ED090-ADE9-4B0A-B86D-5FE3FC843E8D}" type="datetime1">
              <a:rPr lang="en-US"/>
              <a:pPr>
                <a:defRPr/>
              </a:pPr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F8B59D95-389C-475D-A038-F55EE0FAA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476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3C999-1342-4703-842A-F2CAA21907E3}" type="datetime1">
              <a:rPr lang="en-US"/>
              <a:pPr>
                <a:defRPr/>
              </a:pPr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0F62C324-9047-4D38-AE20-B6B3D763B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870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>
          <a:xfrm>
            <a:off x="4876800" y="63246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ED06F-A980-4917-9D38-C8814F65F665}" type="datetime1">
              <a:rPr lang="en-US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C3B3C461-3E2D-46D3-9D15-F802950B3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340475"/>
            <a:ext cx="4343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42906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85051-79AA-44B3-A265-F642C4E3F268}" type="datetime1">
              <a:rPr lang="en-US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5BA5E45F-794D-4CA3-A610-4D54A0899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9500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08883-1614-41A1-A045-A2E918C6DBB8}" type="datetime1">
              <a:rPr lang="en-US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32F145EF-8EE5-458B-BED5-A7EA7543A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0813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1EED0-7502-4482-A8EF-4C581CDD99AB}" type="datetime1">
              <a:rPr lang="en-US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4958F26-20E1-4E74-963A-5D2A8DB8E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0610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D1AD1-6FF1-4A52-A0F0-82E7B479003E}" type="datetime1">
              <a:rPr lang="en-US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01CD27A-5EEA-4A74-891A-44D9BC1AA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5056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7C915-3838-4DAD-8AA9-EE4747359733}" type="datetime1">
              <a:rPr lang="en-US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DC421DBC-B008-4DC6-B57B-05F68DC0F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1330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7B6DF-6ABC-4F39-8730-AAD955173F0C}" type="datetime1">
              <a:rPr lang="en-US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8D329ED-399D-4ABD-9AC7-24AE9BFFA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142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65D00-C7EC-4B44-9672-73D58F96BC33}" type="datetime1">
              <a:rPr lang="en-US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77B3865-671B-4009-816E-101A3A3C4B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254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6340475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F05736-0F12-4A59-9874-29B7F6E46A5A}" type="datetime1">
              <a:rPr lang="en-US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Copyright © 2016 Pearson Inc. All rights reserved.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C733A387-0A6A-4CC0-BB14-A596A72F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98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5" r:id="rId3"/>
    <p:sldLayoutId id="2147483684" r:id="rId4"/>
    <p:sldLayoutId id="2147483683" r:id="rId5"/>
    <p:sldLayoutId id="2147483682" r:id="rId6"/>
    <p:sldLayoutId id="2147483681" r:id="rId7"/>
    <p:sldLayoutId id="2147483680" r:id="rId8"/>
    <p:sldLayoutId id="2147483679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Pointers and Memory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Pointers and memory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When declaring a variable, the compiler reserve an appropriate amount memory for it</a:t>
            </a:r>
          </a:p>
          <a:p>
            <a:pPr lvl="1" eaLnBrk="1" hangingPunct="1"/>
            <a:r>
              <a:rPr lang="en-US" sz="2400" dirty="0" smtClean="0"/>
              <a:t>It happens during compilation before program execution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This is called static allocation. Before initialized, it is empty</a:t>
            </a:r>
          </a:p>
          <a:p>
            <a:pPr lvl="1" eaLnBrk="1" hangingPunct="1"/>
            <a:r>
              <a:rPr lang="en-US" sz="2400" dirty="0" smtClean="0"/>
              <a:t>We also can ask compiler to allocation memory when executing, called dynamic allocation</a:t>
            </a:r>
          </a:p>
          <a:p>
            <a:pPr lvl="1" eaLnBrk="1" hangingPunct="1"/>
            <a:r>
              <a:rPr lang="en-US" sz="2400" dirty="0" smtClean="0"/>
              <a:t>Use new operator to assign new values to the pointer</a:t>
            </a:r>
          </a:p>
          <a:p>
            <a:pPr lvl="1" eaLnBrk="1" hangingPunct="1">
              <a:buNone/>
            </a:pPr>
            <a:r>
              <a:rPr lang="en-US" sz="2400" dirty="0" smtClean="0"/>
              <a:t>     </a:t>
            </a:r>
            <a:r>
              <a:rPr lang="en-US" sz="2000" dirty="0" err="1" smtClean="0"/>
              <a:t>PointerName</a:t>
            </a:r>
            <a:r>
              <a:rPr lang="en-US" sz="2000" dirty="0" smtClean="0"/>
              <a:t> </a:t>
            </a:r>
            <a:r>
              <a:rPr lang="en-US" sz="2000" dirty="0" smtClean="0"/>
              <a:t>= new </a:t>
            </a:r>
            <a:r>
              <a:rPr lang="en-US" sz="2000" dirty="0" err="1" smtClean="0"/>
              <a:t>DataType</a:t>
            </a:r>
            <a:endParaRPr lang="en-US" sz="2000" dirty="0" smtClean="0"/>
          </a:p>
          <a:p>
            <a:pPr lvl="1" eaLnBrk="1" hangingPunct="1"/>
            <a:r>
              <a:rPr lang="en-US" sz="2400" dirty="0" smtClean="0"/>
              <a:t>If not used any more, reclaim it using delete</a:t>
            </a:r>
          </a:p>
          <a:p>
            <a:pPr lvl="1" eaLnBrk="1" hangingPunct="1"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000" dirty="0" smtClean="0"/>
              <a:t>             </a:t>
            </a:r>
          </a:p>
          <a:p>
            <a:pPr marL="342900" lvl="1" indent="-342900">
              <a:buNone/>
            </a:pPr>
            <a:r>
              <a:rPr lang="en-US" sz="2400" dirty="0" smtClean="0"/>
              <a:t>Use new operator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Pointers, Array, and Functions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5334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1D Array</a:t>
            </a:r>
            <a:endParaRPr lang="en-US" sz="2800" dirty="0" smtClean="0"/>
          </a:p>
        </p:txBody>
      </p:sp>
      <p:pic>
        <p:nvPicPr>
          <p:cNvPr id="55297" name="Picture 1" descr="C:\Users\Feng Gu\AppData\Roaming\Tencent\Users\55982844\QQ\WinTemp\RichOle\[FO_UK]W(J_)F{`HD9O%}S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133600"/>
            <a:ext cx="4495800" cy="4360588"/>
          </a:xfrm>
          <a:prstGeom prst="rect">
            <a:avLst/>
          </a:prstGeom>
          <a:noFill/>
        </p:spPr>
      </p:pic>
      <p:pic>
        <p:nvPicPr>
          <p:cNvPr id="55298" name="Picture 2" descr="C:\Users\Feng Gu\AppData\Roaming\Tencent\Users\55982844\QQ\WinTemp\RichOle\T6GWQ%ZV4SBA79Z`@X4T`3Q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3810000"/>
            <a:ext cx="2924175" cy="4000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Pointers, Array, and Functions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5334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2</a:t>
            </a:r>
            <a:r>
              <a:rPr lang="en-US" sz="2800" dirty="0" smtClean="0"/>
              <a:t>D Array</a:t>
            </a:r>
            <a:endParaRPr lang="en-US" sz="2800" dirty="0" smtClean="0"/>
          </a:p>
        </p:txBody>
      </p:sp>
      <p:pic>
        <p:nvPicPr>
          <p:cNvPr id="57345" name="Picture 1" descr="C:\Users\Feng Gu\AppData\Roaming\Tencent\Users\55982844\QQ\WinTemp\RichOle\CP[4BRH(8]XXS3]F`_H1(9H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2133600"/>
            <a:ext cx="5257800" cy="4184462"/>
          </a:xfrm>
          <a:prstGeom prst="rect">
            <a:avLst/>
          </a:prstGeom>
          <a:noFill/>
        </p:spPr>
      </p:pic>
      <p:pic>
        <p:nvPicPr>
          <p:cNvPr id="57346" name="Picture 2" descr="C:\Users\Feng Gu\AppData\Roaming\Tencent\Users\55982844\QQ\WinTemp\RichOle\MOA3AIE{I}6%(0@`9@NQ[4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3048000"/>
            <a:ext cx="1438275" cy="1143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Pointers and </a:t>
            </a:r>
            <a:r>
              <a:rPr lang="en-US" dirty="0" err="1" smtClean="0"/>
              <a:t>Structs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Pointers and </a:t>
            </a:r>
            <a:r>
              <a:rPr lang="en-US" sz="2800" dirty="0" err="1" smtClean="0"/>
              <a:t>structs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Address of a </a:t>
            </a:r>
            <a:r>
              <a:rPr lang="en-US" sz="2400" dirty="0" err="1" smtClean="0"/>
              <a:t>struct</a:t>
            </a:r>
            <a:r>
              <a:rPr lang="en-US" sz="2400" dirty="0" smtClean="0"/>
              <a:t> can be assigned to a pointer variable</a:t>
            </a:r>
          </a:p>
          <a:p>
            <a:pPr lvl="1" eaLnBrk="1" hangingPunct="1"/>
            <a:r>
              <a:rPr lang="en-US" sz="2400" dirty="0" smtClean="0"/>
              <a:t>Pointer variable storing the address of </a:t>
            </a:r>
            <a:r>
              <a:rPr lang="en-US" sz="2400" dirty="0" err="1" smtClean="0"/>
              <a:t>struct</a:t>
            </a:r>
            <a:r>
              <a:rPr lang="en-US" sz="2400" dirty="0" smtClean="0"/>
              <a:t> must be declared as pointer to </a:t>
            </a:r>
            <a:r>
              <a:rPr lang="en-US" sz="2400" dirty="0" err="1" smtClean="0"/>
              <a:t>struct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Syntax</a:t>
            </a:r>
          </a:p>
          <a:p>
            <a:pPr lvl="1" eaLnBrk="1" hangingPunct="1">
              <a:buNone/>
            </a:pPr>
            <a:r>
              <a:rPr lang="en-US" sz="2400" dirty="0" smtClean="0"/>
              <a:t> </a:t>
            </a:r>
            <a:r>
              <a:rPr lang="en-US" sz="2000" dirty="0" err="1" smtClean="0"/>
              <a:t>struct</a:t>
            </a:r>
            <a:r>
              <a:rPr lang="en-US" sz="2000" dirty="0" smtClean="0"/>
              <a:t> </a:t>
            </a:r>
            <a:r>
              <a:rPr lang="en-US" sz="2000" dirty="0" smtClean="0"/>
              <a:t>student</a:t>
            </a:r>
          </a:p>
          <a:p>
            <a:pPr lvl="1" eaLnBrk="1" hangingPunct="1">
              <a:buNone/>
            </a:pPr>
            <a:r>
              <a:rPr lang="en-US" sz="2000" dirty="0" smtClean="0"/>
              <a:t>{   </a:t>
            </a:r>
          </a:p>
          <a:p>
            <a:pPr lvl="1" eaLnBrk="1" hangingPunct="1"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  char </a:t>
            </a:r>
            <a:r>
              <a:rPr lang="en-US" sz="2000" dirty="0" smtClean="0"/>
              <a:t>name[10];    </a:t>
            </a:r>
            <a:endParaRPr lang="en-US" sz="2000" dirty="0" smtClean="0"/>
          </a:p>
          <a:p>
            <a:pPr lvl="1" eaLnBrk="1" hangingPunct="1"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age;    </a:t>
            </a:r>
          </a:p>
          <a:p>
            <a:pPr lvl="1" eaLnBrk="1" hangingPunct="1">
              <a:buNone/>
            </a:pPr>
            <a:r>
              <a:rPr lang="en-US" sz="2000" dirty="0" smtClean="0"/>
              <a:t>   </a:t>
            </a:r>
            <a:r>
              <a:rPr lang="en-US" sz="2000" dirty="0" err="1" smtClean="0"/>
              <a:t>int</a:t>
            </a:r>
            <a:r>
              <a:rPr lang="en-US" sz="2000" dirty="0" smtClean="0"/>
              <a:t> grade;</a:t>
            </a:r>
          </a:p>
          <a:p>
            <a:pPr lvl="1" eaLnBrk="1" hangingPunct="1">
              <a:buNone/>
            </a:pPr>
            <a:r>
              <a:rPr lang="en-US" sz="2000" dirty="0" smtClean="0"/>
              <a:t>}</a:t>
            </a:r>
            <a:r>
              <a:rPr lang="en-US" sz="2000" dirty="0" smtClean="0"/>
              <a:t>stud1</a:t>
            </a:r>
            <a:r>
              <a:rPr lang="en-US" sz="2000" dirty="0" smtClean="0"/>
              <a:t>;      </a:t>
            </a:r>
            <a:r>
              <a:rPr lang="en-US" sz="2000" dirty="0" smtClean="0"/>
              <a:t> </a:t>
            </a:r>
            <a:r>
              <a:rPr lang="en-US" sz="2000" dirty="0" smtClean="0"/>
              <a:t>              student *</a:t>
            </a:r>
            <a:r>
              <a:rPr lang="en-US" sz="2000" dirty="0" err="1" smtClean="0"/>
              <a:t>ptr</a:t>
            </a:r>
            <a:r>
              <a:rPr lang="en-US" sz="2000" dirty="0" smtClean="0"/>
              <a:t>;   </a:t>
            </a:r>
            <a:r>
              <a:rPr lang="en-US" sz="2000" dirty="0" err="1" smtClean="0"/>
              <a:t>ptr</a:t>
            </a:r>
            <a:r>
              <a:rPr lang="en-US" sz="2000" dirty="0" smtClean="0"/>
              <a:t> </a:t>
            </a:r>
            <a:r>
              <a:rPr lang="en-US" sz="2000" dirty="0" smtClean="0"/>
              <a:t>= &amp;stud1;</a:t>
            </a:r>
            <a:endParaRPr lang="en-US" sz="2000" dirty="0" smtClean="0"/>
          </a:p>
          <a:p>
            <a:pPr lvl="1" eaLnBrk="1" hangingPunct="1"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000" dirty="0" smtClean="0"/>
              <a:t>            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Pointers and </a:t>
            </a:r>
            <a:r>
              <a:rPr lang="en-US" dirty="0" err="1" smtClean="0"/>
              <a:t>Structs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Pointers and </a:t>
            </a:r>
            <a:r>
              <a:rPr lang="en-US" sz="2800" dirty="0" err="1" smtClean="0"/>
              <a:t>structs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Access the members</a:t>
            </a:r>
            <a:endParaRPr lang="en-US" sz="2000" dirty="0" smtClean="0"/>
          </a:p>
          <a:p>
            <a:pPr marL="914400" lvl="1" indent="-457200" eaLnBrk="1" hangingPunct="1">
              <a:buNone/>
            </a:pPr>
            <a:r>
              <a:rPr lang="en-US" sz="2400" dirty="0" smtClean="0"/>
              <a:t>1. Use </a:t>
            </a:r>
            <a:r>
              <a:rPr lang="en-US" sz="2400" dirty="0" err="1" smtClean="0"/>
              <a:t>struct</a:t>
            </a:r>
            <a:r>
              <a:rPr lang="en-US" sz="2400" dirty="0" smtClean="0"/>
              <a:t> name</a:t>
            </a:r>
          </a:p>
          <a:p>
            <a:pPr marL="914400" lvl="1" indent="-457200" eaLnBrk="1" hangingPunct="1">
              <a:buNone/>
            </a:pPr>
            <a:r>
              <a:rPr lang="en-US" sz="2400" dirty="0" smtClean="0"/>
              <a:t>stud1.age</a:t>
            </a:r>
          </a:p>
          <a:p>
            <a:pPr marL="914400" lvl="1" indent="-457200" eaLnBrk="1" hangingPunct="1">
              <a:buNone/>
            </a:pPr>
            <a:r>
              <a:rPr lang="en-US" sz="2400" dirty="0" smtClean="0"/>
              <a:t>s</a:t>
            </a:r>
            <a:r>
              <a:rPr lang="en-US" sz="2400" dirty="0" smtClean="0"/>
              <a:t>tud1.grade</a:t>
            </a:r>
            <a:endParaRPr lang="en-US" sz="2400" dirty="0" smtClean="0"/>
          </a:p>
          <a:p>
            <a:pPr>
              <a:buNone/>
            </a:pPr>
            <a:r>
              <a:rPr lang="en-US" sz="2000" dirty="0" smtClean="0"/>
              <a:t>            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  <p:pic>
        <p:nvPicPr>
          <p:cNvPr id="59393" name="Picture 1" descr="C:\Users\Feng Gu\AppData\Roaming\Tencent\Users\55982844\QQ\WinTemp\RichOle\WJLU_X@$$5N0[48X{D]NS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3200400"/>
            <a:ext cx="3562350" cy="3293954"/>
          </a:xfrm>
          <a:prstGeom prst="rect">
            <a:avLst/>
          </a:prstGeom>
          <a:noFill/>
        </p:spPr>
      </p:pic>
      <p:pic>
        <p:nvPicPr>
          <p:cNvPr id="59394" name="Picture 2" descr="C:\Users\Feng Gu\AppData\Roaming\Tencent\Users\55982844\QQ\WinTemp\RichOle\IU~}EWT8[F_84HW{D0C8{0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4343400"/>
            <a:ext cx="1866900" cy="304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Pointers and </a:t>
            </a:r>
            <a:r>
              <a:rPr lang="en-US" dirty="0" err="1" smtClean="0"/>
              <a:t>Structs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Pointers and </a:t>
            </a:r>
            <a:r>
              <a:rPr lang="en-US" sz="2800" dirty="0" err="1" smtClean="0"/>
              <a:t>structs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Access the members</a:t>
            </a:r>
            <a:endParaRPr lang="en-US" sz="2000" dirty="0" smtClean="0"/>
          </a:p>
          <a:p>
            <a:pPr marL="914400" lvl="1" indent="-457200" eaLnBrk="1" hangingPunct="1">
              <a:buNone/>
            </a:pPr>
            <a:r>
              <a:rPr lang="en-US" sz="2400" dirty="0" smtClean="0"/>
              <a:t>2. </a:t>
            </a:r>
            <a:r>
              <a:rPr lang="en-US" sz="2400" dirty="0" smtClean="0"/>
              <a:t>Use indirection operator and pointer</a:t>
            </a:r>
            <a:endParaRPr lang="en-US" sz="2400" dirty="0" smtClean="0"/>
          </a:p>
          <a:p>
            <a:pPr marL="914400" lvl="1" indent="-457200" eaLnBrk="1" hangingPunct="1">
              <a:buNone/>
            </a:pPr>
            <a:r>
              <a:rPr lang="en-US" sz="2400" dirty="0" smtClean="0"/>
              <a:t>(*p).age</a:t>
            </a:r>
          </a:p>
          <a:p>
            <a:pPr marL="914400" lvl="1" indent="-457200" eaLnBrk="1" hangingPunct="1">
              <a:buNone/>
            </a:pPr>
            <a:r>
              <a:rPr lang="en-US" sz="2400" dirty="0" smtClean="0"/>
              <a:t>(*p).grade</a:t>
            </a:r>
            <a:endParaRPr lang="en-US" sz="2400" dirty="0" smtClean="0"/>
          </a:p>
          <a:p>
            <a:pPr>
              <a:buNone/>
            </a:pPr>
            <a:r>
              <a:rPr lang="en-US" sz="2000" dirty="0" smtClean="0"/>
              <a:t>            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  <p:pic>
        <p:nvPicPr>
          <p:cNvPr id="59394" name="Picture 2" descr="C:\Users\Feng Gu\AppData\Roaming\Tencent\Users\55982844\QQ\WinTemp\RichOle\IU~}EWT8[F_84HW{D0C8{0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7100" y="4191000"/>
            <a:ext cx="1866900" cy="304800"/>
          </a:xfrm>
          <a:prstGeom prst="rect">
            <a:avLst/>
          </a:prstGeom>
          <a:noFill/>
        </p:spPr>
      </p:pic>
      <p:pic>
        <p:nvPicPr>
          <p:cNvPr id="63489" name="Picture 1" descr="C:\Users\Feng Gu\AppData\Roaming\Tencent\Users\55982844\QQ\WinTemp\RichOle\U[0AM$9BPFGFAB0Y7J7(QF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3048000"/>
            <a:ext cx="3885087" cy="34385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Pointers and </a:t>
            </a:r>
            <a:r>
              <a:rPr lang="en-US" dirty="0" err="1" smtClean="0"/>
              <a:t>Structs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Pointers and </a:t>
            </a:r>
            <a:r>
              <a:rPr lang="en-US" sz="2800" dirty="0" err="1" smtClean="0"/>
              <a:t>structs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Access the members</a:t>
            </a:r>
            <a:endParaRPr lang="en-US" sz="2000" dirty="0" smtClean="0"/>
          </a:p>
          <a:p>
            <a:pPr marL="914400" lvl="1" indent="-457200" eaLnBrk="1" hangingPunct="1">
              <a:buNone/>
            </a:pPr>
            <a:r>
              <a:rPr lang="en-US" sz="2400" dirty="0" smtClean="0"/>
              <a:t>2. </a:t>
            </a:r>
            <a:r>
              <a:rPr lang="en-US" sz="2400" dirty="0" smtClean="0"/>
              <a:t>Use membership operator</a:t>
            </a:r>
            <a:endParaRPr lang="en-US" sz="2400" dirty="0" smtClean="0"/>
          </a:p>
          <a:p>
            <a:pPr marL="914400" lvl="1" indent="-457200" eaLnBrk="1" hangingPunct="1">
              <a:buNone/>
            </a:pPr>
            <a:r>
              <a:rPr lang="en-US" sz="2400" dirty="0" smtClean="0"/>
              <a:t>p-&gt;age</a:t>
            </a:r>
          </a:p>
          <a:p>
            <a:pPr marL="914400" lvl="1" indent="-457200" eaLnBrk="1" hangingPunct="1">
              <a:buNone/>
            </a:pPr>
            <a:r>
              <a:rPr lang="en-US" sz="2400" dirty="0" smtClean="0"/>
              <a:t>P-&gt;</a:t>
            </a:r>
            <a:r>
              <a:rPr lang="en-US" sz="2400" dirty="0" smtClean="0"/>
              <a:t>grade</a:t>
            </a:r>
            <a:endParaRPr lang="en-US" sz="2400" dirty="0" smtClean="0"/>
          </a:p>
          <a:p>
            <a:pPr>
              <a:buNone/>
            </a:pPr>
            <a:r>
              <a:rPr lang="en-US" sz="2000" dirty="0" smtClean="0"/>
              <a:t>            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  <p:pic>
        <p:nvPicPr>
          <p:cNvPr id="59394" name="Picture 2" descr="C:\Users\Feng Gu\AppData\Roaming\Tencent\Users\55982844\QQ\WinTemp\RichOle\IU~}EWT8[F_84HW{D0C8{0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7100" y="4191000"/>
            <a:ext cx="1866900" cy="304800"/>
          </a:xfrm>
          <a:prstGeom prst="rect">
            <a:avLst/>
          </a:prstGeom>
          <a:noFill/>
        </p:spPr>
      </p:pic>
      <p:pic>
        <p:nvPicPr>
          <p:cNvPr id="65537" name="Picture 1" descr="C:\Users\Feng Gu\AppData\Roaming\Tencent\Users\55982844\QQ\WinTemp\RichOle\`9~X`0M)%$RG}3)M%M~Y1U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3048000"/>
            <a:ext cx="4124325" cy="36671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Pointers and Memory</a:t>
            </a:r>
            <a:endParaRPr lang="en-US" dirty="0" smtClean="0"/>
          </a:p>
        </p:txBody>
      </p:sp>
      <p:pic>
        <p:nvPicPr>
          <p:cNvPr id="31745" name="Picture 1" descr="C:\Users\Feng Gu\AppData\Roaming\Tencent\Users\55982844\QQ\WinTemp\RichOle\]2MG}Y_H3[68JUFL6)FTVD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371600"/>
            <a:ext cx="3962400" cy="4616095"/>
          </a:xfrm>
          <a:prstGeom prst="rect">
            <a:avLst/>
          </a:prstGeom>
          <a:noFill/>
        </p:spPr>
      </p:pic>
      <p:pic>
        <p:nvPicPr>
          <p:cNvPr id="31746" name="Picture 2" descr="C:\Users\Feng Gu\AppData\Roaming\Tencent\Users\55982844\QQ\WinTemp\RichOle\9J54UY3TGAOXK1~7692Z86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2667000"/>
            <a:ext cx="1628775" cy="9715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Arrays </a:t>
            </a:r>
            <a:r>
              <a:rPr lang="en-US" dirty="0" smtClean="0"/>
              <a:t>and </a:t>
            </a:r>
            <a:r>
              <a:rPr lang="en-US" dirty="0" smtClean="0"/>
              <a:t>Pointers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Relationship between a pointer and an array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For an array x, x, &amp;x, and &amp;x[0] have the same value 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The name of the variable represents the address of the first </a:t>
            </a:r>
            <a:r>
              <a:rPr lang="en-US" sz="2400" dirty="0" smtClean="0"/>
              <a:t>value of the array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  <p:pic>
        <p:nvPicPr>
          <p:cNvPr id="29701" name="Picture 5" descr="C:\Users\Feng Gu\AppData\Roaming\Tencent\Users\55982844\QQ\WinTemp\RichOle\)8X9Z7WXLB%6)`MNK(HKX(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3810000"/>
            <a:ext cx="2733675" cy="1866900"/>
          </a:xfrm>
          <a:prstGeom prst="rect">
            <a:avLst/>
          </a:prstGeom>
          <a:noFill/>
        </p:spPr>
      </p:pic>
      <p:pic>
        <p:nvPicPr>
          <p:cNvPr id="29702" name="Picture 6" descr="C:\Users\Feng Gu\AppData\Roaming\Tencent\Users\55982844\QQ\WinTemp\RichOle\L6Y`}IOQ]_R0)M9}]G7DW0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3276600"/>
            <a:ext cx="4343400" cy="331677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Relating Pointers to Arrays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17526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Definition</a:t>
            </a:r>
          </a:p>
          <a:p>
            <a:pPr lvl="1" eaLnBrk="1" hangingPunct="1"/>
            <a:r>
              <a:rPr lang="en-US" sz="2400" dirty="0" smtClean="0"/>
              <a:t>Declare a pointer and initialize it with the array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Then, we can use the brackets with the pointer to retrieve the values</a:t>
            </a:r>
            <a:endParaRPr lang="en-US" sz="2400" dirty="0" smtClean="0"/>
          </a:p>
        </p:txBody>
      </p:sp>
      <p:pic>
        <p:nvPicPr>
          <p:cNvPr id="27649" name="Picture 1" descr="C:\Users\Feng Gu\AppData\Roaming\Tencent\Users\55982844\QQ\WinTemp\RichOle\9KQ~7XKDS{CG8IT73UCA0RW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200400"/>
            <a:ext cx="2971800" cy="3419876"/>
          </a:xfrm>
          <a:prstGeom prst="rect">
            <a:avLst/>
          </a:prstGeom>
          <a:noFill/>
        </p:spPr>
      </p:pic>
      <p:pic>
        <p:nvPicPr>
          <p:cNvPr id="27650" name="Picture 2" descr="C:\Users\Feng Gu\AppData\Roaming\Tencent\Users\55982844\QQ\WinTemp\RichOle\}5EB)1_Y2V{[WMYZE8~F_MJ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3429000"/>
            <a:ext cx="1847850" cy="24765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Relating Pointers to Arrays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Initialize a pointer</a:t>
            </a:r>
          </a:p>
          <a:p>
            <a:pPr lvl="1" eaLnBrk="1" hangingPunct="1"/>
            <a:r>
              <a:rPr lang="en-US" sz="2400" dirty="0" smtClean="0"/>
              <a:t>By incrementing </a:t>
            </a:r>
            <a:r>
              <a:rPr lang="en-US" sz="2400" dirty="0" smtClean="0"/>
              <a:t>the address of the variable, you can use a </a:t>
            </a:r>
            <a:r>
              <a:rPr lang="en-US" sz="2400" b="1" dirty="0" smtClean="0"/>
              <a:t>for</a:t>
            </a:r>
            <a:r>
              <a:rPr lang="en-US" sz="2400" dirty="0" smtClean="0"/>
              <a:t> loop </a:t>
            </a:r>
            <a:r>
              <a:rPr lang="en-US" sz="2400" dirty="0" smtClean="0"/>
              <a:t>to </a:t>
            </a:r>
            <a:r>
              <a:rPr lang="en-US" sz="2400" dirty="0" smtClean="0"/>
              <a:t>get </a:t>
            </a:r>
            <a:r>
              <a:rPr lang="en-US" sz="2400" dirty="0" smtClean="0"/>
              <a:t>each value of the array</a:t>
            </a:r>
            <a:r>
              <a:rPr lang="en-US" sz="2400" dirty="0" smtClean="0"/>
              <a:t> </a:t>
            </a:r>
            <a:r>
              <a:rPr lang="en-US" sz="2400" dirty="0" smtClean="0"/>
              <a:t>by </a:t>
            </a:r>
            <a:r>
              <a:rPr lang="en-US" sz="2400" dirty="0" smtClean="0"/>
              <a:t>letting </a:t>
            </a:r>
            <a:r>
              <a:rPr lang="en-US" sz="2400" dirty="0" smtClean="0"/>
              <a:t>the pointer point to that variable</a:t>
            </a:r>
          </a:p>
          <a:p>
            <a:pPr lvl="1" eaLnBrk="1" hangingPunct="1">
              <a:buNone/>
            </a:pPr>
            <a:r>
              <a:rPr lang="en-US" sz="2400" dirty="0" smtClean="0"/>
              <a:t> </a:t>
            </a:r>
            <a:endParaRPr lang="en-US" sz="2400" dirty="0" smtClean="0"/>
          </a:p>
        </p:txBody>
      </p:sp>
      <p:pic>
        <p:nvPicPr>
          <p:cNvPr id="25601" name="Picture 1" descr="C:\Users\Feng Gu\AppData\Roaming\Tencent\Users\55982844\QQ\WinTemp\RichOle\$1MIS$AHKJ_}{O~I]`%GR)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352800"/>
            <a:ext cx="5353050" cy="3124200"/>
          </a:xfrm>
          <a:prstGeom prst="rect">
            <a:avLst/>
          </a:prstGeom>
          <a:noFill/>
        </p:spPr>
      </p:pic>
      <p:pic>
        <p:nvPicPr>
          <p:cNvPr id="25602" name="Picture 2" descr="C:\Users\Feng Gu\AppData\Roaming\Tencent\Users\55982844\QQ\WinTemp\RichOle\HNP)S8XUEXQ}$M{@L)$BFO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4191000"/>
            <a:ext cx="990600" cy="5048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Passing Pointers as Parameters</a:t>
            </a:r>
            <a:endParaRPr lang="en-US" dirty="0" smtClean="0"/>
          </a:p>
        </p:txBody>
      </p:sp>
      <p:pic>
        <p:nvPicPr>
          <p:cNvPr id="23553" name="Picture 1" descr="C:\Users\Feng Gu\AppData\Roaming\Tencent\Users\55982844\QQ\WinTemp\RichOle\FM9RK)RZJA3{38E5XGY9[3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447800"/>
            <a:ext cx="4562475" cy="5133975"/>
          </a:xfrm>
          <a:prstGeom prst="rect">
            <a:avLst/>
          </a:prstGeom>
          <a:noFill/>
        </p:spPr>
      </p:pic>
      <p:pic>
        <p:nvPicPr>
          <p:cNvPr id="23554" name="Picture 2" descr="C:\Users\Feng Gu\AppData\Roaming\Tencent\Users\55982844\QQ\WinTemp\RichOle\$WQ44{NC5`U~%%J6}[F3WX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3200400"/>
            <a:ext cx="2152650" cy="1905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Pointers and Multi-dimensional Arrays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2-D Arrays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1D Array, we use a pointer to point to it</a:t>
            </a:r>
          </a:p>
          <a:p>
            <a:pPr lvl="1" eaLnBrk="1" hangingPunct="1"/>
            <a:r>
              <a:rPr lang="en-US" sz="2400" dirty="0" smtClean="0"/>
              <a:t>2D Array, we use square brackets to add a dimension</a:t>
            </a:r>
          </a:p>
          <a:p>
            <a:pPr lvl="1" eaLnBrk="1" hangingPunct="1"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int</a:t>
            </a:r>
            <a:r>
              <a:rPr lang="en-US" sz="2400" dirty="0" smtClean="0"/>
              <a:t> *p[2];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It creates two pointers, each of which points to an array of integers</a:t>
            </a:r>
          </a:p>
          <a:p>
            <a:pPr lvl="1" eaLnBrk="1" hangingPunct="1"/>
            <a:r>
              <a:rPr lang="en-US" sz="2400" dirty="0" smtClean="0"/>
              <a:t>Each one can point to an array of different dimensions</a:t>
            </a:r>
          </a:p>
          <a:p>
            <a:pPr lvl="1" eaLnBrk="1" hangingPunct="1"/>
            <a:r>
              <a:rPr lang="en-US" sz="2400" dirty="0" smtClean="0"/>
              <a:t>The first pointer, *(p+0), same as *p or *(p)</a:t>
            </a:r>
          </a:p>
          <a:p>
            <a:pPr lvl="1" eaLnBrk="1" hangingPunct="1"/>
            <a:r>
              <a:rPr lang="en-US" sz="2400" dirty="0" smtClean="0"/>
              <a:t>The second pointer, *(p+1)</a:t>
            </a:r>
          </a:p>
          <a:p>
            <a:pPr lvl="1" eaLnBrk="1" hangingPunct="1"/>
            <a:r>
              <a:rPr lang="en-US" sz="2400" dirty="0" smtClean="0"/>
              <a:t>For each pointer, you can specify their dimensions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Pointers and Multi-dimensional Arrays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5334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2-D Arrays</a:t>
            </a:r>
            <a:endParaRPr lang="en-US" sz="2800" dirty="0" smtClean="0"/>
          </a:p>
        </p:txBody>
      </p:sp>
      <p:pic>
        <p:nvPicPr>
          <p:cNvPr id="51201" name="Picture 1" descr="C:\Users\Feng Gu\AppData\Roaming\Tencent\Users\55982844\QQ\WinTemp\RichOle\1D3@LAP[)N40U8Y@3K@(GCF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057400"/>
            <a:ext cx="4248150" cy="4581525"/>
          </a:xfrm>
          <a:prstGeom prst="rect">
            <a:avLst/>
          </a:prstGeom>
          <a:noFill/>
        </p:spPr>
      </p:pic>
      <p:pic>
        <p:nvPicPr>
          <p:cNvPr id="51202" name="Picture 2" descr="C:\Users\Feng Gu\AppData\Roaming\Tencent\Users\55982844\QQ\WinTemp\RichOle\}[IWOD)MBF1~Q(Q3X%D36_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3124200"/>
            <a:ext cx="1581150" cy="11715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Pointers and Multi-dimensional Arrays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5334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2-D Arrays</a:t>
            </a:r>
            <a:endParaRPr lang="en-US" sz="2800" dirty="0" smtClean="0"/>
          </a:p>
        </p:txBody>
      </p:sp>
      <p:pic>
        <p:nvPicPr>
          <p:cNvPr id="53249" name="Picture 1" descr="C:\Users\Feng Gu\AppData\Roaming\Tencent\Users\55982844\QQ\WinTemp\RichOle\_`R89%ZTF6DG8SITH[Y3SD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286000"/>
            <a:ext cx="3448050" cy="3648075"/>
          </a:xfrm>
          <a:prstGeom prst="rect">
            <a:avLst/>
          </a:prstGeom>
          <a:noFill/>
        </p:spPr>
      </p:pic>
      <p:pic>
        <p:nvPicPr>
          <p:cNvPr id="53250" name="Picture 2" descr="C:\Users\Feng Gu\AppData\Roaming\Tencent\Users\55982844\QQ\WinTemp\RichOle\30$A6C}EYQ$B%GHGUW{$NU9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3429000"/>
            <a:ext cx="2228850" cy="6953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12094</TotalTime>
  <Words>457</Words>
  <Application>Microsoft Office PowerPoint</Application>
  <PresentationFormat>On-screen Show (4:3)</PresentationFormat>
  <Paragraphs>103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Pointers and Memory</vt:lpstr>
      <vt:lpstr>Pointers and Memory</vt:lpstr>
      <vt:lpstr>Arrays and Pointers</vt:lpstr>
      <vt:lpstr>Relating Pointers to Arrays</vt:lpstr>
      <vt:lpstr>Relating Pointers to Arrays</vt:lpstr>
      <vt:lpstr>Passing Pointers as Parameters</vt:lpstr>
      <vt:lpstr>Pointers and Multi-dimensional Arrays</vt:lpstr>
      <vt:lpstr>Pointers and Multi-dimensional Arrays</vt:lpstr>
      <vt:lpstr>Pointers and Multi-dimensional Arrays</vt:lpstr>
      <vt:lpstr>Pointers, Array, and Functions</vt:lpstr>
      <vt:lpstr>Pointers, Array, and Functions</vt:lpstr>
      <vt:lpstr>Pointers and Structs</vt:lpstr>
      <vt:lpstr>Pointers and Structs</vt:lpstr>
      <vt:lpstr>Pointers and Structs</vt:lpstr>
      <vt:lpstr>Pointers and Structs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Kenrick</dc:creator>
  <cp:lastModifiedBy>Feng Gu</cp:lastModifiedBy>
  <cp:revision>85</cp:revision>
  <dcterms:created xsi:type="dcterms:W3CDTF">2006-08-16T00:00:00Z</dcterms:created>
  <dcterms:modified xsi:type="dcterms:W3CDTF">2021-10-18T23:17:24Z</dcterms:modified>
</cp:coreProperties>
</file>