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32" autoAdjust="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65864-7F64-4AD0-8747-38995A7EA669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DD271-EEB8-4729-B856-B5862D897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6FF0FC-23FD-4C55-AE9A-D6CFC893077B}" type="datetimeFigureOut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A309EE-B3A9-42DF-9CD1-52B1260DB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5890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C2418D-60B5-4D7F-9BE6-98F2283BF87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704834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6F1-1FB6-4AAB-9C93-EB30F56289BA}" type="datetime1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Copyright © 2016 Pearson Inc. All rights reserved.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37A71-C053-4672-B8D5-614BE64B7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8170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D090-ADE9-4B0A-B86D-5FE3FC843E8D}" type="datetime1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F8B59D95-389C-475D-A038-F55EE0FAA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4762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C999-1342-4703-842A-F2CAA21907E3}" type="datetime1">
              <a:rPr lang="en-US"/>
              <a:pPr>
                <a:defRPr/>
              </a:pPr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F62C324-9047-4D38-AE20-B6B3D763B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870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ED06F-A980-4917-9D38-C8814F65F665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3B3C461-3E2D-46D3-9D15-F802950B3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42906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5051-79AA-44B3-A265-F642C4E3F268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5BA5E45F-794D-4CA3-A610-4D54A089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950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8883-1614-41A1-A045-A2E918C6DBB8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32F145EF-8EE5-458B-BED5-A7EA7543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0081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1EED0-7502-4482-A8EF-4C581CDD99AB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4958F26-20E1-4E74-963A-5D2A8DB8E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061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AD1-6FF1-4A52-A0F0-82E7B479003E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01CD27A-5EEA-4A74-891A-44D9BC1AA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056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C915-3838-4DAD-8AA9-EE4747359733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C421DBC-B008-4DC6-B57B-05F68DC0F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133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B6DF-6ABC-4F39-8730-AAD955173F0C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8D329ED-399D-4ABD-9AC7-24AE9BFFA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142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5D00-C7EC-4B44-9672-73D58F96BC33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 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E77B3865-671B-4009-816E-101A3A3C4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254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F05736-0F12-4A59-9874-29B7F6E46A5A}" type="datetime1">
              <a:rPr lang="en-US"/>
              <a:pPr>
                <a:defRPr/>
              </a:pPr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Copyright © 2016 Pearson Inc. All rights reserved. 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C733A387-0A6A-4CC0-BB14-A596A72F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5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79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struct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Previously just one data type for declarations</a:t>
            </a:r>
            <a:endParaRPr lang="en-US" sz="2000" dirty="0" smtClean="0"/>
          </a:p>
          <a:p>
            <a:pPr lvl="1" eaLnBrk="1" hangingPunct="1"/>
            <a:r>
              <a:rPr lang="en-US" sz="2400" dirty="0" err="1" smtClean="0"/>
              <a:t>Struct</a:t>
            </a:r>
            <a:r>
              <a:rPr lang="en-US" sz="2400" dirty="0" smtClean="0"/>
              <a:t> data type can declare aggregate data types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A collection of related data items (different basic data types) stored in one place and can be referenced by using more than one name </a:t>
            </a:r>
          </a:p>
          <a:p>
            <a:pPr lvl="1" eaLnBrk="1" hangingPunct="1"/>
            <a:r>
              <a:rPr lang="en-US" sz="2400" dirty="0" smtClean="0"/>
              <a:t>Number of bytes varies according to the definition</a:t>
            </a:r>
            <a:endParaRPr lang="en-US" sz="24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Define a struct template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Its inside variables are called elements or members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pic>
        <p:nvPicPr>
          <p:cNvPr id="33793" name="Picture 1" descr="C:\Users\Feng Gu\AppData\Roaming\Tencent\Users\55982844\QQ\WinTemp\RichOle\M]_]4HB2(SQWE3]%CX[0AM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05000"/>
            <a:ext cx="5924550" cy="27146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pic>
        <p:nvPicPr>
          <p:cNvPr id="33794" name="Picture 2" descr="C:\Users\Feng Gu\AppData\Roaming\Tencent\Users\55982844\QQ\WinTemp\RichOle\DSXNB(B~F[V133QHO0)EWF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752600"/>
            <a:ext cx="4305300" cy="4619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1371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47800" y="1371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Structure template:</a:t>
            </a:r>
            <a:endParaRPr lang="en-US" dirty="0"/>
          </a:p>
        </p:txBody>
      </p:sp>
      <p:pic>
        <p:nvPicPr>
          <p:cNvPr id="6" name="Picture 5" descr="C C++ structure struct template exampl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57400"/>
            <a:ext cx="2819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 and Functions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Struct and functions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Individual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or its member can be passed to functions as arguments</a:t>
            </a:r>
          </a:p>
          <a:p>
            <a:pPr lvl="1" eaLnBrk="1" hangingPunct="1">
              <a:buNone/>
            </a:pPr>
            <a:r>
              <a:rPr lang="en-US" sz="2400" dirty="0" smtClean="0"/>
              <a:t>    change(</a:t>
            </a:r>
            <a:r>
              <a:rPr lang="en-US" sz="2400" dirty="0" err="1" smtClean="0"/>
              <a:t>stu</a:t>
            </a:r>
            <a:r>
              <a:rPr lang="en-US" sz="2400" dirty="0" smtClean="0"/>
              <a:t>[3].name);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Pass the entire struct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change(</a:t>
            </a:r>
            <a:r>
              <a:rPr lang="en-US" sz="2400" dirty="0" err="1" smtClean="0"/>
              <a:t>stu</a:t>
            </a:r>
            <a:r>
              <a:rPr lang="en-US" sz="2400" dirty="0" smtClean="0"/>
              <a:t>[3]);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change(&amp;</a:t>
            </a:r>
            <a:r>
              <a:rPr lang="en-US" sz="2400" dirty="0" err="1" smtClean="0"/>
              <a:t>stu</a:t>
            </a:r>
            <a:r>
              <a:rPr lang="en-US" sz="2400" dirty="0" smtClean="0"/>
              <a:t>[3]);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 and Functions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</a:t>
            </a:r>
            <a:endParaRPr lang="en-US" sz="28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35841" name="Picture 1" descr="C:\Users\Feng Gu\AppData\Roaming\Tencent\Users\55982844\QQ\WinTemp\RichOle\S0(GQ_XL6UH1FOX7)BC7M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4086225" cy="2133600"/>
          </a:xfrm>
          <a:prstGeom prst="rect">
            <a:avLst/>
          </a:prstGeom>
          <a:noFill/>
        </p:spPr>
      </p:pic>
      <p:pic>
        <p:nvPicPr>
          <p:cNvPr id="35842" name="Picture 2" descr="C:\Users\Feng Gu\AppData\Roaming\Tencent\Users\55982844\QQ\WinTemp\RichOle\_C`ZLH)9P2%F_P%LEE`2~)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962400"/>
            <a:ext cx="4114800" cy="26765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 and Functions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</a:t>
            </a:r>
            <a:endParaRPr lang="en-US" sz="28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44033" name="Picture 1" descr="C:\Users\Feng Gu\AppData\Roaming\Tencent\Users\55982844\QQ\WinTemp\RichOle\GDGLRX)U~9)6MFF(AK0$DG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209800"/>
            <a:ext cx="4229100" cy="3705225"/>
          </a:xfrm>
          <a:prstGeom prst="rect">
            <a:avLst/>
          </a:prstGeom>
          <a:noFill/>
        </p:spPr>
      </p:pic>
      <p:pic>
        <p:nvPicPr>
          <p:cNvPr id="44034" name="Picture 2" descr="C:\Users\Feng Gu\AppData\Roaming\Tencent\Users\55982844\QQ\WinTemp\RichOle\I0{`PELL`Z_CVS@~ODUU7~Q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05200"/>
            <a:ext cx="3190875" cy="19526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67400" y="2895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Nested struct</a:t>
            </a:r>
          </a:p>
          <a:p>
            <a:pPr lvl="1" eaLnBrk="1" hangingPunct="1"/>
            <a:r>
              <a:rPr lang="en-US" sz="2400" dirty="0" smtClean="0"/>
              <a:t>Struct written inside another struct</a:t>
            </a:r>
          </a:p>
          <a:p>
            <a:pPr lvl="1" eaLnBrk="1" hangingPunct="1"/>
            <a:r>
              <a:rPr lang="en-US" sz="2400" dirty="0" smtClean="0"/>
              <a:t>One struct as a member of another struct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28956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buNone/>
            </a:pPr>
            <a:r>
              <a:rPr lang="en-US" b="1" dirty="0" smtClean="0"/>
              <a:t>struct</a:t>
            </a:r>
            <a:r>
              <a:rPr lang="en-US" dirty="0" smtClean="0"/>
              <a:t> date</a:t>
            </a:r>
          </a:p>
          <a:p>
            <a:pPr latinLnBrk="1">
              <a:buNone/>
            </a:pPr>
            <a:r>
              <a:rPr lang="en-US" dirty="0" smtClean="0"/>
              <a:t>{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int</a:t>
            </a:r>
            <a:r>
              <a:rPr lang="en-US" dirty="0" smtClean="0"/>
              <a:t> date;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int</a:t>
            </a:r>
            <a:r>
              <a:rPr lang="en-US" dirty="0" smtClean="0"/>
              <a:t> month;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int</a:t>
            </a:r>
            <a:r>
              <a:rPr lang="en-US" dirty="0" smtClean="0"/>
              <a:t> year; </a:t>
            </a:r>
          </a:p>
          <a:p>
            <a:pPr latinLnBrk="1">
              <a:buNone/>
            </a:pPr>
            <a:r>
              <a:rPr lang="en-US" dirty="0" smtClean="0"/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549676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buNone/>
            </a:pPr>
            <a:r>
              <a:rPr lang="en-US" dirty="0" smtClean="0"/>
              <a:t> </a:t>
            </a:r>
            <a:r>
              <a:rPr lang="en-US" b="1" dirty="0" smtClean="0"/>
              <a:t>struct</a:t>
            </a:r>
            <a:r>
              <a:rPr lang="en-US" dirty="0" smtClean="0"/>
              <a:t> Employee</a:t>
            </a:r>
          </a:p>
          <a:p>
            <a:pPr latinLnBrk="1">
              <a:buNone/>
            </a:pPr>
            <a:r>
              <a:rPr lang="en-US" dirty="0" smtClean="0"/>
              <a:t>   {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char</a:t>
            </a:r>
            <a:r>
              <a:rPr lang="en-US" dirty="0" smtClean="0"/>
              <a:t> </a:t>
            </a:r>
            <a:r>
              <a:rPr lang="en-US" dirty="0" err="1" smtClean="0"/>
              <a:t>ename</a:t>
            </a:r>
            <a:r>
              <a:rPr lang="en-US" dirty="0" smtClean="0"/>
              <a:t>[20];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ssn</a:t>
            </a:r>
            <a:r>
              <a:rPr lang="en-US" dirty="0" smtClean="0"/>
              <a:t>;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float</a:t>
            </a:r>
            <a:r>
              <a:rPr lang="en-US" dirty="0" smtClean="0"/>
              <a:t> salary;</a:t>
            </a:r>
          </a:p>
          <a:p>
            <a:pPr latinLnBrk="1">
              <a:buNone/>
            </a:pPr>
            <a:r>
              <a:rPr lang="en-US" dirty="0" smtClean="0"/>
              <a:t>   </a:t>
            </a:r>
            <a:r>
              <a:rPr lang="en-US" b="1" dirty="0" smtClean="0"/>
              <a:t>struct</a:t>
            </a:r>
            <a:r>
              <a:rPr lang="en-US" dirty="0" smtClean="0"/>
              <a:t> date </a:t>
            </a:r>
            <a:r>
              <a:rPr lang="en-US" dirty="0" err="1" smtClean="0"/>
              <a:t>doj</a:t>
            </a:r>
            <a:r>
              <a:rPr lang="en-US" dirty="0" smtClean="0"/>
              <a:t>;</a:t>
            </a:r>
          </a:p>
          <a:p>
            <a:pPr latinLnBrk="1">
              <a:buNone/>
            </a:pPr>
            <a:r>
              <a:rPr lang="en-US" dirty="0" smtClean="0"/>
              <a:t>}emp1;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2971800"/>
            <a:ext cx="2819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b="1" dirty="0" smtClean="0"/>
              <a:t>struct</a:t>
            </a:r>
            <a:r>
              <a:rPr lang="en-US" dirty="0" smtClean="0"/>
              <a:t> Employee</a:t>
            </a:r>
          </a:p>
          <a:p>
            <a:pPr latinLnBrk="1"/>
            <a:r>
              <a:rPr lang="en-US" dirty="0" smtClean="0"/>
              <a:t>{</a:t>
            </a:r>
          </a:p>
          <a:p>
            <a:pPr latinLnBrk="1"/>
            <a:r>
              <a:rPr lang="en-US" dirty="0" smtClean="0"/>
              <a:t>   </a:t>
            </a:r>
            <a:r>
              <a:rPr lang="en-US" b="1" dirty="0" smtClean="0"/>
              <a:t>char</a:t>
            </a:r>
            <a:r>
              <a:rPr lang="en-US" dirty="0" smtClean="0"/>
              <a:t> </a:t>
            </a:r>
            <a:r>
              <a:rPr lang="en-US" dirty="0" err="1" smtClean="0"/>
              <a:t>ename</a:t>
            </a:r>
            <a:r>
              <a:rPr lang="en-US" dirty="0" smtClean="0"/>
              <a:t>[20];</a:t>
            </a:r>
          </a:p>
          <a:p>
            <a:pPr latinLnBrk="1"/>
            <a:r>
              <a:rPr lang="en-US" dirty="0" smtClean="0"/>
              <a:t>   </a:t>
            </a:r>
            <a:r>
              <a:rPr lang="en-US" b="1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ssn</a:t>
            </a:r>
            <a:r>
              <a:rPr lang="en-US" dirty="0" smtClean="0"/>
              <a:t>;</a:t>
            </a:r>
          </a:p>
          <a:p>
            <a:pPr latinLnBrk="1"/>
            <a:r>
              <a:rPr lang="en-US" dirty="0" smtClean="0"/>
              <a:t>   </a:t>
            </a:r>
            <a:r>
              <a:rPr lang="en-US" b="1" dirty="0" smtClean="0"/>
              <a:t>float</a:t>
            </a:r>
            <a:r>
              <a:rPr lang="en-US" dirty="0" smtClean="0"/>
              <a:t> salary;</a:t>
            </a:r>
          </a:p>
          <a:p>
            <a:pPr latinLnBrk="1"/>
            <a:r>
              <a:rPr lang="en-US" dirty="0" smtClean="0"/>
              <a:t>   </a:t>
            </a:r>
            <a:r>
              <a:rPr lang="en-US" b="1" dirty="0" smtClean="0"/>
              <a:t>struct</a:t>
            </a:r>
            <a:r>
              <a:rPr lang="en-US" dirty="0" smtClean="0"/>
              <a:t> date</a:t>
            </a:r>
          </a:p>
          <a:p>
            <a:pPr latinLnBrk="1"/>
            <a:r>
              <a:rPr lang="en-US" dirty="0" smtClean="0"/>
              <a:t>       {</a:t>
            </a:r>
          </a:p>
          <a:p>
            <a:pPr latinLnBrk="1"/>
            <a:r>
              <a:rPr lang="en-US" dirty="0" smtClean="0"/>
              <a:t>       </a:t>
            </a:r>
            <a:r>
              <a:rPr lang="en-US" b="1" dirty="0" err="1" smtClean="0"/>
              <a:t>int</a:t>
            </a:r>
            <a:r>
              <a:rPr lang="en-US" dirty="0" smtClean="0"/>
              <a:t> date;</a:t>
            </a:r>
          </a:p>
          <a:p>
            <a:pPr latinLnBrk="1"/>
            <a:r>
              <a:rPr lang="en-US" dirty="0" smtClean="0"/>
              <a:t>       </a:t>
            </a:r>
            <a:r>
              <a:rPr lang="en-US" b="1" dirty="0" err="1" smtClean="0"/>
              <a:t>int</a:t>
            </a:r>
            <a:r>
              <a:rPr lang="en-US" dirty="0" smtClean="0"/>
              <a:t> month;</a:t>
            </a:r>
          </a:p>
          <a:p>
            <a:pPr latinLnBrk="1"/>
            <a:r>
              <a:rPr lang="en-US" dirty="0" smtClean="0"/>
              <a:t>       </a:t>
            </a:r>
            <a:r>
              <a:rPr lang="en-US" b="1" dirty="0" err="1" smtClean="0"/>
              <a:t>int</a:t>
            </a:r>
            <a:r>
              <a:rPr lang="en-US" dirty="0" smtClean="0"/>
              <a:t> year; </a:t>
            </a:r>
          </a:p>
          <a:p>
            <a:pPr latinLnBrk="1"/>
            <a:r>
              <a:rPr lang="en-US" dirty="0" smtClean="0"/>
              <a:t>       }</a:t>
            </a:r>
            <a:r>
              <a:rPr lang="en-US" dirty="0" err="1" smtClean="0"/>
              <a:t>doj</a:t>
            </a:r>
            <a:r>
              <a:rPr lang="en-US" dirty="0" smtClean="0"/>
              <a:t>;</a:t>
            </a:r>
          </a:p>
          <a:p>
            <a:pPr latinLnBrk="1"/>
            <a:r>
              <a:rPr lang="en-US" dirty="0" smtClean="0"/>
              <a:t>}emp1;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39624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dirty="0" smtClean="0"/>
              <a:t>Accessing Month Field :  emp1.doj.month   </a:t>
            </a:r>
          </a:p>
          <a:p>
            <a:pPr latinLnBrk="1"/>
            <a:r>
              <a:rPr lang="en-US" dirty="0" smtClean="0"/>
              <a:t>Accessing day Field   :  emp1.doj.day  </a:t>
            </a:r>
          </a:p>
          <a:p>
            <a:pPr latinLnBrk="1"/>
            <a:r>
              <a:rPr lang="en-US" dirty="0" smtClean="0"/>
              <a:t>Accessing year Field  :  emp1.doj.year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Struct</a:t>
            </a:r>
            <a:endParaRPr lang="en-US" dirty="0" smtClean="0"/>
          </a:p>
        </p:txBody>
      </p:sp>
      <p:pic>
        <p:nvPicPr>
          <p:cNvPr id="48129" name="Picture 1" descr="C:\Users\Feng Gu\AppData\Roaming\Tencent\Users\55982844\QQ\WinTemp\RichOle\V4WAULADYP{$]3_2}CTPH}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76400"/>
            <a:ext cx="4972050" cy="4905375"/>
          </a:xfrm>
          <a:prstGeom prst="rect">
            <a:avLst/>
          </a:prstGeom>
          <a:noFill/>
        </p:spPr>
      </p:pic>
      <p:pic>
        <p:nvPicPr>
          <p:cNvPr id="48130" name="Picture 2" descr="C:\Users\Feng Gu\AppData\Roaming\Tencent\Users\55982844\QQ\WinTemp\RichOle\NAWMV2LH`IV)U{$RTTO)WDF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581400"/>
            <a:ext cx="2219325" cy="6000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096000" y="2895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Nested Struct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895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pic>
        <p:nvPicPr>
          <p:cNvPr id="50177" name="Picture 1" descr="C:\Users\Feng Gu\AppData\Roaming\Tencent\Users\55982844\QQ\WinTemp\RichOle\2RBR5EF11$73EM])2747]0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5029200" cy="5124450"/>
          </a:xfrm>
          <a:prstGeom prst="rect">
            <a:avLst/>
          </a:prstGeom>
          <a:noFill/>
        </p:spPr>
      </p:pic>
      <p:pic>
        <p:nvPicPr>
          <p:cNvPr id="50178" name="Picture 2" descr="C:\Users\Feng Gu\AppData\Roaming\Tencent\Users\55982844\QQ\WinTemp\RichOle\G`M(_FDO(6QMIL3%K4VQPT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352800"/>
            <a:ext cx="1419225" cy="3619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19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Union</a:t>
            </a:r>
          </a:p>
          <a:p>
            <a:pPr lvl="1" eaLnBrk="1" hangingPunct="1"/>
            <a:r>
              <a:rPr lang="en-US" sz="2400" dirty="0" smtClean="0"/>
              <a:t>A </a:t>
            </a:r>
            <a:r>
              <a:rPr lang="en-US" sz="2400" dirty="0" smtClean="0"/>
              <a:t>user defined variable which may hold members of different sizes and </a:t>
            </a:r>
            <a:r>
              <a:rPr lang="en-US" sz="2400" dirty="0" smtClean="0"/>
              <a:t>types</a:t>
            </a:r>
          </a:p>
          <a:p>
            <a:pPr lvl="1" eaLnBrk="1" hangingPunct="1"/>
            <a:r>
              <a:rPr lang="en-US" sz="2400" dirty="0" smtClean="0"/>
              <a:t>Uses </a:t>
            </a:r>
            <a:r>
              <a:rPr lang="en-US" sz="2400" dirty="0" smtClean="0"/>
              <a:t>a single memory location to hold more than one variable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Usage</a:t>
            </a:r>
          </a:p>
          <a:p>
            <a:pPr lvl="0" indent="122238"/>
            <a:r>
              <a:rPr lang="en-US" sz="2400" dirty="0" smtClean="0"/>
              <a:t> Share a single memory location for a variable </a:t>
            </a:r>
            <a:r>
              <a:rPr lang="en-US" sz="2400" dirty="0" smtClean="0"/>
              <a:t>and </a:t>
            </a:r>
            <a:r>
              <a:rPr lang="en-US" sz="2400" dirty="0" smtClean="0"/>
              <a:t>use the same location </a:t>
            </a:r>
            <a:r>
              <a:rPr lang="en-US" sz="2400" dirty="0" smtClean="0"/>
              <a:t>for another variable of </a:t>
            </a:r>
            <a:r>
              <a:rPr lang="en-US" sz="2400" dirty="0" smtClean="0"/>
              <a:t>different data type when  </a:t>
            </a:r>
            <a:r>
              <a:rPr lang="en-US" sz="2400" dirty="0" smtClean="0"/>
              <a:t>it </a:t>
            </a:r>
            <a:r>
              <a:rPr lang="en-US" sz="2400" dirty="0" smtClean="0"/>
              <a:t>is not </a:t>
            </a:r>
            <a:r>
              <a:rPr lang="en-US" sz="2400" dirty="0" smtClean="0"/>
              <a:t>required</a:t>
            </a:r>
          </a:p>
          <a:p>
            <a:pPr lvl="0" indent="122238"/>
            <a:r>
              <a:rPr lang="en-US" sz="2400" dirty="0" smtClean="0"/>
              <a:t>Don’t </a:t>
            </a:r>
            <a:r>
              <a:rPr lang="en-US" sz="2400" dirty="0" smtClean="0"/>
              <a:t>know what type of data is to be passed to a function, and </a:t>
            </a:r>
            <a:r>
              <a:rPr lang="en-US" sz="2400" dirty="0" smtClean="0"/>
              <a:t>pass </a:t>
            </a:r>
            <a:r>
              <a:rPr lang="en-US" sz="2400" dirty="0" smtClean="0"/>
              <a:t>union which contains all the possible data </a:t>
            </a:r>
            <a:r>
              <a:rPr lang="en-US" sz="2400" dirty="0" smtClean="0"/>
              <a:t>types</a:t>
            </a: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Define a struct template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Its inside variables are called elements or members</a:t>
            </a:r>
          </a:p>
          <a:p>
            <a:pPr lvl="1" eaLnBrk="1" hangingPunct="1"/>
            <a:r>
              <a:rPr lang="en-US" sz="2400" dirty="0" smtClean="0"/>
              <a:t>Keyword struct, a </a:t>
            </a:r>
            <a:r>
              <a:rPr lang="en-US" sz="2400" dirty="0" smtClean="0"/>
              <a:t>label for the struct name</a:t>
            </a:r>
          </a:p>
          <a:p>
            <a:pPr lvl="1" eaLnBrk="1" hangingPunct="1"/>
            <a:r>
              <a:rPr lang="en-US" sz="2400" dirty="0" smtClean="0"/>
              <a:t>Example, a student data type</a:t>
            </a:r>
          </a:p>
          <a:p>
            <a:pPr lvl="1" eaLnBrk="1" hangingPunct="1">
              <a:buNone/>
            </a:pPr>
            <a:r>
              <a:rPr lang="en-US" sz="1800" dirty="0" smtClean="0"/>
              <a:t>struct student </a:t>
            </a:r>
            <a:endParaRPr lang="en-US" sz="1800" dirty="0" smtClean="0"/>
          </a:p>
          <a:p>
            <a:pPr lvl="1" eaLnBrk="1" hangingPunct="1">
              <a:buNone/>
            </a:pPr>
            <a:r>
              <a:rPr lang="en-US" sz="1800" dirty="0" smtClean="0"/>
              <a:t>{     </a:t>
            </a:r>
          </a:p>
          <a:p>
            <a:pPr lvl="1" eaLnBrk="1" hangingPunct="1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char </a:t>
            </a:r>
            <a:r>
              <a:rPr lang="en-US" sz="1800" dirty="0" err="1" smtClean="0"/>
              <a:t>id_num</a:t>
            </a:r>
            <a:r>
              <a:rPr lang="en-US" sz="1800" dirty="0" smtClean="0"/>
              <a:t>[5]; </a:t>
            </a:r>
            <a:endParaRPr lang="en-US" sz="1800" dirty="0" smtClean="0"/>
          </a:p>
          <a:p>
            <a:pPr lvl="1" eaLnBrk="1" hangingPunct="1"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char </a:t>
            </a:r>
            <a:r>
              <a:rPr lang="en-US" sz="1800" dirty="0" smtClean="0"/>
              <a:t>name[10</a:t>
            </a:r>
            <a:r>
              <a:rPr lang="en-US" sz="1800" dirty="0" smtClean="0"/>
              <a:t>];</a:t>
            </a:r>
          </a:p>
          <a:p>
            <a:pPr lvl="1" eaLnBrk="1" hangingPunct="1">
              <a:buNone/>
            </a:pPr>
            <a:r>
              <a:rPr lang="en-US" sz="1800" dirty="0" smtClean="0"/>
              <a:t>  char </a:t>
            </a:r>
            <a:r>
              <a:rPr lang="en-US" sz="1800" dirty="0" smtClean="0"/>
              <a:t>gender;     </a:t>
            </a:r>
            <a:endParaRPr lang="en-US" sz="1800" dirty="0" smtClean="0"/>
          </a:p>
          <a:p>
            <a:pPr lvl="1" eaLnBrk="1" hangingPunct="1">
              <a:buNone/>
            </a:pPr>
            <a:r>
              <a:rPr lang="en-US" sz="1800" dirty="0" smtClean="0"/>
              <a:t>  </a:t>
            </a:r>
            <a:r>
              <a:rPr lang="en-US" sz="1800" dirty="0" err="1" smtClean="0"/>
              <a:t>int</a:t>
            </a:r>
            <a:r>
              <a:rPr lang="en-US" sz="1800" dirty="0" smtClean="0"/>
              <a:t> age;</a:t>
            </a:r>
          </a:p>
          <a:p>
            <a:pPr lvl="1" eaLnBrk="1" hangingPunct="1">
              <a:buNone/>
            </a:pPr>
            <a:r>
              <a:rPr lang="en-US" sz="1800" dirty="0" smtClean="0"/>
              <a:t>};</a:t>
            </a:r>
            <a:endParaRPr lang="en-US" sz="18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19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Define a union</a:t>
            </a:r>
          </a:p>
          <a:p>
            <a:pPr indent="4763">
              <a:buNone/>
            </a:pPr>
            <a:r>
              <a:rPr lang="en-US" sz="2000" dirty="0" smtClean="0"/>
              <a:t>union </a:t>
            </a:r>
            <a:r>
              <a:rPr lang="en-US" sz="2000" dirty="0" err="1" smtClean="0"/>
              <a:t>myUnion</a:t>
            </a:r>
            <a:r>
              <a:rPr lang="en-US" sz="2000" dirty="0" smtClean="0"/>
              <a:t>{</a:t>
            </a:r>
          </a:p>
          <a:p>
            <a:pPr indent="4763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v1;</a:t>
            </a:r>
          </a:p>
          <a:p>
            <a:pPr indent="4763">
              <a:buNone/>
            </a:pPr>
            <a:r>
              <a:rPr lang="en-US" sz="2000" dirty="0" smtClean="0"/>
              <a:t>    float v2;</a:t>
            </a:r>
          </a:p>
          <a:p>
            <a:pPr indent="4763">
              <a:buNone/>
            </a:pPr>
            <a:r>
              <a:rPr lang="en-US" sz="2000" dirty="0" smtClean="0"/>
              <a:t>};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Declare a union</a:t>
            </a:r>
            <a:endParaRPr lang="en-US" sz="2800" dirty="0" smtClean="0"/>
          </a:p>
          <a:p>
            <a:pPr indent="4763">
              <a:buNone/>
            </a:pPr>
            <a:r>
              <a:rPr lang="en-US" sz="2000" dirty="0" smtClean="0"/>
              <a:t>union </a:t>
            </a:r>
            <a:r>
              <a:rPr lang="en-US" sz="2000" dirty="0" err="1" smtClean="0"/>
              <a:t>myUnion</a:t>
            </a:r>
            <a:r>
              <a:rPr lang="en-US" sz="2000" dirty="0" smtClean="0"/>
              <a:t>{</a:t>
            </a:r>
          </a:p>
          <a:p>
            <a:pPr indent="4763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v1;</a:t>
            </a:r>
          </a:p>
          <a:p>
            <a:pPr indent="4763">
              <a:buNone/>
            </a:pPr>
            <a:r>
              <a:rPr lang="en-US" sz="2000" dirty="0" smtClean="0"/>
              <a:t>    float v2;</a:t>
            </a:r>
          </a:p>
          <a:p>
            <a:pPr indent="4763">
              <a:buNone/>
            </a:pPr>
            <a:r>
              <a:rPr lang="en-US" sz="2000" dirty="0" smtClean="0"/>
              <a:t>} u1;   </a:t>
            </a:r>
          </a:p>
          <a:p>
            <a:pPr indent="4763">
              <a:buNone/>
            </a:pPr>
            <a:r>
              <a:rPr lang="en-US" sz="2000" dirty="0" err="1" smtClean="0"/>
              <a:t>MyUnion</a:t>
            </a:r>
            <a:r>
              <a:rPr lang="en-US" sz="2000" dirty="0" smtClean="0"/>
              <a:t> u1;</a:t>
            </a:r>
            <a:endParaRPr lang="en-US" sz="2000" dirty="0" smtClean="0"/>
          </a:p>
          <a:p>
            <a:pPr eaLnBrk="1" hangingPunct="1">
              <a:spcBef>
                <a:spcPct val="50000"/>
              </a:spcBef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Union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19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Initialize a union</a:t>
            </a:r>
          </a:p>
          <a:p>
            <a:pPr indent="4763">
              <a:buNone/>
            </a:pPr>
            <a:r>
              <a:rPr lang="en-US" sz="2000" dirty="0" smtClean="0"/>
              <a:t>union </a:t>
            </a:r>
            <a:r>
              <a:rPr lang="en-US" sz="2000" dirty="0" err="1" smtClean="0"/>
              <a:t>myUnion</a:t>
            </a:r>
            <a:r>
              <a:rPr lang="en-US" sz="2000" dirty="0" smtClean="0"/>
              <a:t>{</a:t>
            </a:r>
          </a:p>
          <a:p>
            <a:pPr indent="4763">
              <a:buNone/>
            </a:pP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v1;</a:t>
            </a:r>
          </a:p>
          <a:p>
            <a:pPr indent="4763">
              <a:buNone/>
            </a:pPr>
            <a:r>
              <a:rPr lang="en-US" sz="2000" dirty="0" smtClean="0"/>
              <a:t>    float v2;</a:t>
            </a:r>
          </a:p>
          <a:p>
            <a:pPr indent="4763">
              <a:buNone/>
            </a:pPr>
            <a:r>
              <a:rPr lang="en-US" sz="2000" dirty="0" smtClean="0"/>
              <a:t>} u1={20.5};</a:t>
            </a:r>
          </a:p>
          <a:p>
            <a:pPr indent="4763">
              <a:buNone/>
            </a:pPr>
            <a:endParaRPr lang="en-US" sz="2000" dirty="0" smtClean="0"/>
          </a:p>
          <a:p>
            <a:pPr indent="4763">
              <a:buNone/>
            </a:pPr>
            <a:r>
              <a:rPr lang="en-US" sz="2000" dirty="0" smtClean="0"/>
              <a:t>u</a:t>
            </a:r>
            <a:r>
              <a:rPr lang="en-US" sz="2000" dirty="0" smtClean="0"/>
              <a:t>1.v2=20.5;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sz="2400" dirty="0" smtClean="0"/>
              <a:t>   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2225" name="Picture 1" descr="C:\Users\Feng Gu\AppData\Roaming\Tencent\Users\55982844\QQ\WinTemp\RichOle\KWSQ175L@(B3{@6SV[V9]$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81125"/>
            <a:ext cx="3590925" cy="5476875"/>
          </a:xfrm>
          <a:prstGeom prst="rect">
            <a:avLst/>
          </a:prstGeom>
          <a:noFill/>
        </p:spPr>
      </p:pic>
      <p:pic>
        <p:nvPicPr>
          <p:cNvPr id="52226" name="Picture 2" descr="C:\Users\Feng Gu\AppData\Roaming\Tencent\Users\55982844\QQ\WinTemp\RichOle\F]A_YAA9DG3E3~CN%VLJ1]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257800"/>
            <a:ext cx="2085975" cy="1314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47244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typedef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err="1" smtClean="0"/>
              <a:t>typedef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Do not introduce new data type</a:t>
            </a:r>
          </a:p>
          <a:p>
            <a:pPr lvl="1" eaLnBrk="1" hangingPunct="1"/>
            <a:r>
              <a:rPr lang="en-US" sz="2400" dirty="0" smtClean="0"/>
              <a:t>I</a:t>
            </a:r>
            <a:r>
              <a:rPr lang="en-US" sz="2400" dirty="0" smtClean="0"/>
              <a:t>ntroduces </a:t>
            </a:r>
            <a:r>
              <a:rPr lang="en-US" sz="2400" dirty="0" smtClean="0"/>
              <a:t>new name or creating synonym (or alias) for </a:t>
            </a:r>
            <a:r>
              <a:rPr lang="en-US" sz="2400" dirty="0" smtClean="0"/>
              <a:t>an existing type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Syntax</a:t>
            </a:r>
          </a:p>
          <a:p>
            <a:pPr lvl="1" eaLnBrk="1" hangingPunct="1">
              <a:buNone/>
            </a:pPr>
            <a:r>
              <a:rPr lang="en-US" sz="2400" dirty="0" smtClean="0"/>
              <a:t> </a:t>
            </a:r>
            <a:r>
              <a:rPr lang="en-US" sz="2400" b="1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i="1" dirty="0" smtClean="0"/>
              <a:t>type-declaration</a:t>
            </a:r>
            <a:r>
              <a:rPr lang="en-US" sz="2400" i="1" dirty="0" smtClean="0"/>
              <a:t>	</a:t>
            </a:r>
            <a:r>
              <a:rPr lang="en-US" sz="2400" dirty="0" err="1" smtClean="0"/>
              <a:t>the_synonym</a:t>
            </a:r>
            <a:r>
              <a:rPr lang="en-US" sz="2400" dirty="0" smtClean="0"/>
              <a:t>;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typedef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58369" name="Picture 1" descr="C:\Users\Feng Gu\AppData\Roaming\Tencent\Users\55982844\QQ\WinTemp\RichOle\{@D(N@UH54{[CQO7LTUD1IU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362200"/>
            <a:ext cx="3714750" cy="3686175"/>
          </a:xfrm>
          <a:prstGeom prst="rect">
            <a:avLst/>
          </a:prstGeom>
          <a:noFill/>
        </p:spPr>
      </p:pic>
      <p:pic>
        <p:nvPicPr>
          <p:cNvPr id="60417" name="Picture 1" descr="C:\Users\Feng Gu\AppData\Roaming\Tencent\Users\55982844\QQ\WinTemp\RichOle\MJW21A4]YIE6EBOOK4L(G_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581400"/>
            <a:ext cx="1285875" cy="6000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626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Storage in memory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/>
            <a:r>
              <a:rPr lang="en-US" sz="2400" dirty="0" smtClean="0"/>
              <a:t>Declare a struct variable </a:t>
            </a:r>
          </a:p>
          <a:p>
            <a:pPr>
              <a:buNone/>
            </a:pPr>
            <a:endParaRPr lang="en-US" sz="1800" dirty="0" smtClean="0"/>
          </a:p>
          <a:p>
            <a:pPr lvl="1" eaLnBrk="1" hangingPunct="1">
              <a:buNone/>
            </a:pPr>
            <a:endParaRPr lang="en-US" sz="1800" dirty="0" smtClean="0"/>
          </a:p>
        </p:txBody>
      </p:sp>
      <p:pic>
        <p:nvPicPr>
          <p:cNvPr id="4" name="Picture 3" descr="Structure template illustrati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2514600"/>
            <a:ext cx="2895600" cy="93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41148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struct  student{</a:t>
            </a:r>
          </a:p>
          <a:p>
            <a:pPr>
              <a:buNone/>
            </a:pPr>
            <a:r>
              <a:rPr lang="en-US" dirty="0" smtClean="0"/>
              <a:t>          char </a:t>
            </a:r>
            <a:r>
              <a:rPr lang="en-US" dirty="0" err="1" smtClean="0"/>
              <a:t>id_num</a:t>
            </a:r>
            <a:r>
              <a:rPr lang="en-US" dirty="0" smtClean="0"/>
              <a:t>[5];</a:t>
            </a:r>
          </a:p>
          <a:p>
            <a:pPr>
              <a:buNone/>
            </a:pPr>
            <a:r>
              <a:rPr lang="en-US" dirty="0" smtClean="0"/>
              <a:t>          char name[10];</a:t>
            </a:r>
          </a:p>
          <a:p>
            <a:pPr>
              <a:buNone/>
            </a:pPr>
            <a:r>
              <a:rPr lang="en-US" dirty="0" smtClean="0"/>
              <a:t>          char gender;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} stu1,stu2;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251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struct </a:t>
            </a:r>
            <a:r>
              <a:rPr lang="en-US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char </a:t>
            </a:r>
            <a:r>
              <a:rPr lang="en-US" dirty="0" err="1" smtClean="0"/>
              <a:t>id_num</a:t>
            </a:r>
            <a:r>
              <a:rPr lang="en-US" dirty="0" smtClean="0"/>
              <a:t>[5];</a:t>
            </a:r>
          </a:p>
          <a:p>
            <a:pPr>
              <a:buNone/>
            </a:pPr>
            <a:r>
              <a:rPr lang="en-US" dirty="0" smtClean="0"/>
              <a:t>          char name[10];</a:t>
            </a:r>
          </a:p>
          <a:p>
            <a:pPr>
              <a:buNone/>
            </a:pPr>
            <a:r>
              <a:rPr lang="en-US" dirty="0" smtClean="0"/>
              <a:t>          char gender;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} stu1,stud2;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4191000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struct  student{</a:t>
            </a:r>
          </a:p>
          <a:p>
            <a:pPr>
              <a:buNone/>
            </a:pPr>
            <a:r>
              <a:rPr lang="en-US" dirty="0" smtClean="0"/>
              <a:t>          char </a:t>
            </a:r>
            <a:r>
              <a:rPr lang="en-US" dirty="0" err="1" smtClean="0"/>
              <a:t>id_num</a:t>
            </a:r>
            <a:r>
              <a:rPr lang="en-US" dirty="0" smtClean="0"/>
              <a:t>[5];</a:t>
            </a:r>
          </a:p>
          <a:p>
            <a:pPr>
              <a:buNone/>
            </a:pPr>
            <a:r>
              <a:rPr lang="en-US" dirty="0" smtClean="0"/>
              <a:t>          char name[10];</a:t>
            </a:r>
          </a:p>
          <a:p>
            <a:pPr>
              <a:buNone/>
            </a:pPr>
            <a:r>
              <a:rPr lang="en-US" dirty="0" smtClean="0"/>
              <a:t>          char gender;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age;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} ;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en-US" dirty="0" smtClean="0"/>
              <a:t>tudent stu1, stu2;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Definition</a:t>
            </a:r>
          </a:p>
          <a:p>
            <a:pPr lvl="1" eaLnBrk="1" hangingPunct="1"/>
            <a:r>
              <a:rPr lang="en-US" sz="2400" dirty="0" smtClean="0"/>
              <a:t>For definitions with tags, variables can be declared </a:t>
            </a:r>
          </a:p>
          <a:p>
            <a:pPr lvl="1" eaLnBrk="1" hangingPunct="1"/>
            <a:r>
              <a:rPr lang="en-US" sz="2400" dirty="0" smtClean="0"/>
              <a:t>For definitions without tags, cannot declare variables </a:t>
            </a:r>
            <a:r>
              <a:rPr lang="en-US" sz="2400" dirty="0" smtClean="0"/>
              <a:t>elsewhere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Access the elements of struct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</a:t>
            </a:r>
            <a:r>
              <a:rPr lang="en-US" sz="2400" dirty="0" smtClean="0"/>
              <a:t>ot </a:t>
            </a:r>
            <a:r>
              <a:rPr lang="en-US" sz="2400" dirty="0" smtClean="0"/>
              <a:t>operator (.) and the element’s </a:t>
            </a:r>
            <a:r>
              <a:rPr lang="en-US" sz="2400" dirty="0" smtClean="0"/>
              <a:t>name</a:t>
            </a:r>
          </a:p>
          <a:p>
            <a:pPr lvl="1" eaLnBrk="1" hangingPunct="1">
              <a:buNone/>
            </a:pPr>
            <a:r>
              <a:rPr lang="en-US" sz="2400" dirty="0" smtClean="0"/>
              <a:t>    </a:t>
            </a:r>
            <a:r>
              <a:rPr lang="en-US" sz="1800" dirty="0" smtClean="0"/>
              <a:t>stu2.age=30;</a:t>
            </a:r>
            <a:endParaRPr lang="en-US" sz="1800" dirty="0" smtClean="0"/>
          </a:p>
          <a:p>
            <a:pPr lvl="1" eaLnBrk="1" hangingPunct="1"/>
            <a:r>
              <a:rPr lang="en-US" sz="2400" dirty="0" smtClean="0"/>
              <a:t>For string assignment, we cannot directly assign a string to a character array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Example</a:t>
            </a:r>
            <a:endParaRPr lang="en-US" sz="28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3073" name="Picture 1" descr="C:\Users\Feng Gu\AppData\Roaming\Tencent\Users\55982844\QQ\WinTemp\RichOle\{MHONWOFXX7QH1O${125(~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209800"/>
            <a:ext cx="5534025" cy="1743075"/>
          </a:xfrm>
          <a:prstGeom prst="rect">
            <a:avLst/>
          </a:prstGeom>
          <a:noFill/>
        </p:spPr>
      </p:pic>
      <p:pic>
        <p:nvPicPr>
          <p:cNvPr id="3074" name="Picture 2" descr="C:\Users\Feng Gu\AppData\Roaming\Tencent\Users\55982844\QQ\WinTemp\RichOle\ERVF(CI@M0W8B}F})0G`LR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5562600" cy="2400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C3B3C461-3E2D-46D3-9D15-F802950B3AD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025" name="Picture 1" descr="C:\Users\Feng Gu\AppData\Roaming\Tencent\Users\55982844\QQ\WinTemp\RichOle\]87LBU_5{@976QX3W]K2~[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038600"/>
            <a:ext cx="3000375" cy="1809750"/>
          </a:xfrm>
          <a:prstGeom prst="rect">
            <a:avLst/>
          </a:prstGeom>
          <a:noFill/>
        </p:spPr>
      </p:pic>
      <p:pic>
        <p:nvPicPr>
          <p:cNvPr id="1026" name="Picture 2" descr="C:\Users\Feng Gu\AppData\Roaming\Tencent\Users\55982844\QQ\WinTemp\RichOle\RE8R751L1912XUWET65A6T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5762625" cy="1695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668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Arrays of struct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Declare an array of struct like normal arrays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Use the data type of the defined struct name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3429000"/>
            <a:ext cx="2438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struct </a:t>
            </a:r>
            <a:r>
              <a:rPr lang="en-US" dirty="0" smtClean="0"/>
              <a:t>student</a:t>
            </a:r>
          </a:p>
          <a:p>
            <a:pPr>
              <a:buNone/>
            </a:pPr>
            <a:r>
              <a:rPr lang="en-US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char </a:t>
            </a:r>
            <a:r>
              <a:rPr lang="en-US" dirty="0" smtClean="0"/>
              <a:t>id[5];</a:t>
            </a:r>
          </a:p>
          <a:p>
            <a:pPr>
              <a:buNone/>
            </a:pPr>
            <a:r>
              <a:rPr lang="en-US" dirty="0" smtClean="0"/>
              <a:t>   char </a:t>
            </a:r>
            <a:r>
              <a:rPr lang="en-US" dirty="0" smtClean="0"/>
              <a:t>name[80];</a:t>
            </a:r>
          </a:p>
          <a:p>
            <a:pPr>
              <a:buNone/>
            </a:pPr>
            <a:r>
              <a:rPr lang="en-US" dirty="0" smtClean="0"/>
              <a:t>    char </a:t>
            </a:r>
            <a:r>
              <a:rPr lang="en-US" dirty="0" smtClean="0"/>
              <a:t>gender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age;</a:t>
            </a:r>
          </a:p>
          <a:p>
            <a:pPr>
              <a:buNone/>
            </a:pPr>
            <a:r>
              <a:rPr lang="en-US" dirty="0" smtClean="0"/>
              <a:t>}</a:t>
            </a:r>
            <a:r>
              <a:rPr lang="en-US" dirty="0" err="1" smtClean="0"/>
              <a:t>stu</a:t>
            </a:r>
            <a:r>
              <a:rPr lang="en-US" dirty="0" smtClean="0"/>
              <a:t> [100</a:t>
            </a:r>
            <a:r>
              <a:rPr lang="en-US" dirty="0" smtClean="0"/>
              <a:t>];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3429000"/>
            <a:ext cx="2438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eaLnBrk="1" hangingPunct="1"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struct </a:t>
            </a:r>
            <a:r>
              <a:rPr lang="en-US" dirty="0" smtClean="0"/>
              <a:t>student</a:t>
            </a:r>
          </a:p>
          <a:p>
            <a:pPr>
              <a:buNone/>
            </a:pPr>
            <a:r>
              <a:rPr lang="en-US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char </a:t>
            </a:r>
            <a:r>
              <a:rPr lang="en-US" dirty="0" smtClean="0"/>
              <a:t>id[5];</a:t>
            </a:r>
          </a:p>
          <a:p>
            <a:pPr>
              <a:buNone/>
            </a:pPr>
            <a:r>
              <a:rPr lang="en-US" dirty="0" smtClean="0"/>
              <a:t>   char </a:t>
            </a:r>
            <a:r>
              <a:rPr lang="en-US" dirty="0" smtClean="0"/>
              <a:t>name[80];</a:t>
            </a:r>
          </a:p>
          <a:p>
            <a:pPr>
              <a:buNone/>
            </a:pPr>
            <a:r>
              <a:rPr lang="en-US" dirty="0" smtClean="0"/>
              <a:t>    char </a:t>
            </a:r>
            <a:r>
              <a:rPr lang="en-US" dirty="0" smtClean="0"/>
              <a:t>gender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smtClean="0"/>
              <a:t>age;</a:t>
            </a:r>
          </a:p>
          <a:p>
            <a:pPr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s</a:t>
            </a:r>
            <a:r>
              <a:rPr lang="en-US" dirty="0" smtClean="0"/>
              <a:t>tudent </a:t>
            </a:r>
            <a:r>
              <a:rPr lang="en-US" dirty="0" err="1" smtClean="0"/>
              <a:t>stu</a:t>
            </a:r>
            <a:r>
              <a:rPr lang="en-US" dirty="0" smtClean="0"/>
              <a:t>[100];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Arrays of struct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Print out the fifth student’s name</a:t>
            </a:r>
          </a:p>
          <a:p>
            <a:pPr lvl="1" eaLnBrk="1" hangingPunct="1">
              <a:buNone/>
            </a:pPr>
            <a:r>
              <a:rPr lang="en-US" sz="2400" dirty="0" smtClean="0"/>
              <a:t>     </a:t>
            </a:r>
            <a:r>
              <a:rPr lang="en-US" sz="1800" dirty="0" smtClean="0"/>
              <a:t> </a:t>
            </a:r>
            <a:r>
              <a:rPr lang="en-US" sz="1800" dirty="0" err="1" smtClean="0"/>
              <a:t>cout</a:t>
            </a:r>
            <a:r>
              <a:rPr lang="en-US" sz="1800" dirty="0" smtClean="0"/>
              <a:t>&lt;&lt;</a:t>
            </a:r>
            <a:r>
              <a:rPr lang="en-US" sz="1800" dirty="0" err="1" smtClean="0"/>
              <a:t>stu</a:t>
            </a:r>
            <a:r>
              <a:rPr lang="en-US" sz="1800" dirty="0" smtClean="0"/>
              <a:t>[4].name;</a:t>
            </a:r>
          </a:p>
          <a:p>
            <a:pPr lvl="1" eaLnBrk="1" hangingPunct="1"/>
            <a:r>
              <a:rPr lang="en-US" sz="2400" dirty="0" smtClean="0"/>
              <a:t>Initialize all the students’ ages 0</a:t>
            </a:r>
          </a:p>
          <a:p>
            <a:pPr>
              <a:buNone/>
            </a:pPr>
            <a:r>
              <a:rPr lang="en-US" sz="1800" dirty="0" smtClean="0"/>
              <a:t>                for(</a:t>
            </a:r>
            <a:r>
              <a:rPr lang="en-US" sz="1800" dirty="0" err="1" smtClean="0"/>
              <a:t>i</a:t>
            </a:r>
            <a:r>
              <a:rPr lang="en-US" sz="1800" dirty="0" smtClean="0"/>
              <a:t>=0</a:t>
            </a:r>
            <a:r>
              <a:rPr lang="en-US" sz="1800" dirty="0" smtClean="0"/>
              <a:t>; </a:t>
            </a:r>
            <a:r>
              <a:rPr lang="en-US" sz="1800" dirty="0" err="1" smtClean="0"/>
              <a:t>i</a:t>
            </a:r>
            <a:r>
              <a:rPr lang="en-US" sz="1800" dirty="0" smtClean="0"/>
              <a:t>&lt;100; </a:t>
            </a:r>
            <a:r>
              <a:rPr lang="en-US" sz="1800" dirty="0" err="1" smtClean="0"/>
              <a:t>i</a:t>
            </a:r>
            <a:r>
              <a:rPr lang="en-US" sz="1800" dirty="0" smtClean="0"/>
              <a:t>++)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                  </a:t>
            </a:r>
            <a:r>
              <a:rPr lang="en-US" sz="1800" dirty="0" smtClean="0"/>
              <a:t>  stud[</a:t>
            </a:r>
            <a:r>
              <a:rPr lang="en-US" sz="1800" dirty="0" err="1" smtClean="0"/>
              <a:t>i</a:t>
            </a:r>
            <a:r>
              <a:rPr lang="en-US" sz="1800" dirty="0" smtClean="0"/>
              <a:t>].age = 0</a:t>
            </a:r>
            <a:r>
              <a:rPr lang="en-US" sz="1800" dirty="0" smtClean="0"/>
              <a:t>;</a:t>
            </a:r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1800" dirty="0" smtClean="0"/>
              <a:t>        </a:t>
            </a:r>
            <a:endParaRPr lang="en-US" sz="2400" dirty="0" smtClean="0"/>
          </a:p>
          <a:p>
            <a:pPr lvl="1" eaLnBrk="1" hangingPunct="1"/>
            <a:endParaRPr lang="en-US" sz="2400" dirty="0" smtClean="0"/>
          </a:p>
        </p:txBody>
      </p:sp>
      <p:pic>
        <p:nvPicPr>
          <p:cNvPr id="27650" name="Picture 2" descr="C:\Users\Feng Gu\AppData\Roaming\Tencent\Users\55982844\QQ\WinTemp\RichOle\8@%{Q3]1G(31_5H0[6H$N0F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343400"/>
            <a:ext cx="4943475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Struct</a:t>
            </a:r>
            <a:endParaRPr lang="en-US" dirty="0" smtClean="0"/>
          </a:p>
        </p:txBody>
      </p:sp>
      <p:pic>
        <p:nvPicPr>
          <p:cNvPr id="31745" name="Picture 1" descr="C:\Users\Feng Gu\AppData\Roaming\Tencent\Users\55982844\QQ\WinTemp\RichOle\P3GC18A0L778CK]7UEYNFX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752600"/>
            <a:ext cx="6124575" cy="36766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11708</TotalTime>
  <Words>623</Words>
  <Application>Microsoft Office PowerPoint</Application>
  <PresentationFormat>On-screen Show (4:3)</PresentationFormat>
  <Paragraphs>208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Struct</vt:lpstr>
      <vt:lpstr>Struct</vt:lpstr>
      <vt:lpstr>Struct</vt:lpstr>
      <vt:lpstr>Struct</vt:lpstr>
      <vt:lpstr>Struct</vt:lpstr>
      <vt:lpstr>Struct</vt:lpstr>
      <vt:lpstr>Struct</vt:lpstr>
      <vt:lpstr>Struct</vt:lpstr>
      <vt:lpstr>Struct</vt:lpstr>
      <vt:lpstr>Struct</vt:lpstr>
      <vt:lpstr>Struct</vt:lpstr>
      <vt:lpstr>Struct</vt:lpstr>
      <vt:lpstr>Struct and Functions</vt:lpstr>
      <vt:lpstr>Struct and Functions</vt:lpstr>
      <vt:lpstr>Struct and Functions</vt:lpstr>
      <vt:lpstr>Nested Struct</vt:lpstr>
      <vt:lpstr>Nested Struct</vt:lpstr>
      <vt:lpstr>Nested Struct</vt:lpstr>
      <vt:lpstr>Union</vt:lpstr>
      <vt:lpstr>Union</vt:lpstr>
      <vt:lpstr>Union</vt:lpstr>
      <vt:lpstr>typedef</vt:lpstr>
      <vt:lpstr>typedef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Feng Gu</cp:lastModifiedBy>
  <cp:revision>50</cp:revision>
  <dcterms:created xsi:type="dcterms:W3CDTF">2006-08-16T00:00:00Z</dcterms:created>
  <dcterms:modified xsi:type="dcterms:W3CDTF">2021-10-03T20:49:21Z</dcterms:modified>
</cp:coreProperties>
</file>