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8"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4" r:id="rId32"/>
    <p:sldId id="323" r:id="rId33"/>
    <p:sldId id="325" r:id="rId34"/>
    <p:sldId id="326" r:id="rId35"/>
    <p:sldId id="269" r:id="rId36"/>
    <p:sldId id="273" r:id="rId37"/>
    <p:sldId id="274" r:id="rId38"/>
    <p:sldId id="275" r:id="rId39"/>
    <p:sldId id="276" r:id="rId40"/>
    <p:sldId id="277" r:id="rId41"/>
    <p:sldId id="281" r:id="rId42"/>
    <p:sldId id="285" r:id="rId43"/>
    <p:sldId id="286" r:id="rId44"/>
    <p:sldId id="288" r:id="rId45"/>
    <p:sldId id="291" r:id="rId46"/>
    <p:sldId id="29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387343-7FC6-4F59-83E2-50ABCF246B8A}" type="datetimeFigureOut">
              <a:rPr lang="en-US" smtClean="0"/>
              <a:pPr/>
              <a:t>10/14/2014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F69DAF-34DA-4A10-915D-F991085F0C3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2374B6-4220-4A66-8C38-8B380605463E}" type="datetimeFigureOut">
              <a:rPr lang="en-US" smtClean="0"/>
              <a:pPr/>
              <a:t>10/14/2014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C6582-B3F4-43DF-B694-7816947897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2C6582-B3F4-43DF-B694-781694789741}"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CAEF3-6296-4258-ADE9-E393C876B582}"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6BAD1-6BC6-4E00-814E-87DB341079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CAEF3-6296-4258-ADE9-E393C876B582}"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6BAD1-6BC6-4E00-814E-87DB341079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videocast.nih.gov/ram/ss071307.r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red3d.com/cwr/boid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Agent-based Simulation</a:t>
            </a:r>
            <a:endParaRPr lang="en-US" dirty="0"/>
          </a:p>
        </p:txBody>
      </p:sp>
      <p:sp>
        <p:nvSpPr>
          <p:cNvPr id="3" name="Subtitle 2"/>
          <p:cNvSpPr>
            <a:spLocks noGrp="1"/>
          </p:cNvSpPr>
          <p:nvPr>
            <p:ph type="subTitle" idx="1"/>
          </p:nvPr>
        </p:nvSpPr>
        <p:spPr/>
        <p:txBody>
          <a:bodyPr/>
          <a:lstStyle/>
          <a:p>
            <a:r>
              <a:rPr lang="en-US" dirty="0" smtClean="0"/>
              <a:t>Dr. Feng Gu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err="1" smtClean="0"/>
              <a:t>Boids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Natural system can not only survive, but also adapt and become suited to their environment, and effectively optimize their behavior</a:t>
            </a:r>
          </a:p>
          <a:p>
            <a:r>
              <a:rPr lang="en-US" dirty="0" smtClean="0"/>
              <a:t>A</a:t>
            </a:r>
            <a:r>
              <a:rPr lang="en-US" dirty="0" smtClean="0"/>
              <a:t>n </a:t>
            </a:r>
            <a:r>
              <a:rPr lang="en-US" dirty="0" smtClean="0"/>
              <a:t>ant colony can organize itself to carry out the complex tasks of food gathering and nest building and at the same time exhibit an enormous degree of resilience if the colony is seriously disrupted</a:t>
            </a:r>
          </a:p>
          <a:p>
            <a:r>
              <a:rPr lang="en-US" dirty="0" smtClean="0"/>
              <a:t>Swarm intelligence has inspired practical optimization techniques, such as ant colony optimization that have been used to solve practical scheduling and routing problems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in social science</a:t>
            </a:r>
            <a:endParaRPr lang="en-US" dirty="0"/>
          </a:p>
        </p:txBody>
      </p:sp>
      <p:sp>
        <p:nvSpPr>
          <p:cNvPr id="3" name="Content Placeholder 2"/>
          <p:cNvSpPr>
            <a:spLocks noGrp="1"/>
          </p:cNvSpPr>
          <p:nvPr>
            <p:ph idx="1"/>
          </p:nvPr>
        </p:nvSpPr>
        <p:spPr>
          <a:xfrm>
            <a:off x="228600" y="1219200"/>
            <a:ext cx="8915400" cy="5029200"/>
          </a:xfrm>
        </p:spPr>
        <p:txBody>
          <a:bodyPr>
            <a:noAutofit/>
          </a:bodyPr>
          <a:lstStyle/>
          <a:p>
            <a:r>
              <a:rPr lang="en-US" sz="2000" dirty="0" smtClean="0"/>
              <a:t>A</a:t>
            </a:r>
            <a:r>
              <a:rPr lang="en-US" sz="2000" dirty="0" smtClean="0"/>
              <a:t>gents </a:t>
            </a:r>
            <a:r>
              <a:rPr lang="en-US" sz="2000" dirty="0" smtClean="0"/>
              <a:t>represent people or group of people</a:t>
            </a:r>
          </a:p>
          <a:p>
            <a:r>
              <a:rPr lang="en-US" sz="2000" dirty="0" smtClean="0"/>
              <a:t>A</a:t>
            </a:r>
            <a:r>
              <a:rPr lang="en-US" sz="2000" dirty="0" smtClean="0"/>
              <a:t>gent </a:t>
            </a:r>
            <a:r>
              <a:rPr lang="en-US" sz="2000" dirty="0" smtClean="0"/>
              <a:t>relationships represent processes of social interaction</a:t>
            </a:r>
          </a:p>
          <a:p>
            <a:r>
              <a:rPr lang="en-US" sz="2000" dirty="0" smtClean="0"/>
              <a:t>The basic assumption: people and their social interactions can be credibly modeled at some reasonable level of abstraction for </a:t>
            </a:r>
            <a:r>
              <a:rPr lang="en-US" sz="2000" dirty="0" smtClean="0"/>
              <a:t>at </a:t>
            </a:r>
            <a:r>
              <a:rPr lang="en-US" sz="2000" dirty="0" smtClean="0"/>
              <a:t>least specific and well-defined purposes, if not in general</a:t>
            </a:r>
          </a:p>
          <a:p>
            <a:r>
              <a:rPr lang="en-US" sz="2000" dirty="0" smtClean="0"/>
              <a:t>I</a:t>
            </a:r>
            <a:r>
              <a:rPr lang="en-US" sz="2000" dirty="0" smtClean="0"/>
              <a:t>mportant </a:t>
            </a:r>
            <a:r>
              <a:rPr lang="en-US" sz="2000" dirty="0" smtClean="0"/>
              <a:t>questions: how much do we know about credibly modeling people’s behavior and how much do we know about modeling human social interaction?</a:t>
            </a:r>
          </a:p>
          <a:p>
            <a:r>
              <a:rPr lang="en-US" sz="2000" dirty="0" smtClean="0"/>
              <a:t>T</a:t>
            </a:r>
            <a:r>
              <a:rPr lang="en-US" sz="2000" dirty="0" smtClean="0"/>
              <a:t>he </a:t>
            </a:r>
            <a:r>
              <a:rPr lang="en-US" sz="2000" dirty="0" smtClean="0"/>
              <a:t>questions have spawned and to some extent reinvigorated basic research programs in the social sciences that have the promise of informing ABM </a:t>
            </a:r>
            <a:r>
              <a:rPr lang="en-US" sz="2000" dirty="0" smtClean="0"/>
              <a:t>of </a:t>
            </a:r>
            <a:r>
              <a:rPr lang="en-US" sz="2000" dirty="0" smtClean="0"/>
              <a:t>theory and methods for agent representation and behavior</a:t>
            </a:r>
          </a:p>
          <a:p>
            <a:r>
              <a:rPr lang="en-US" sz="2000" dirty="0" smtClean="0"/>
              <a:t>Thomas Schelling: applied cellular automata to study housing segregation patterns</a:t>
            </a:r>
          </a:p>
          <a:p>
            <a:r>
              <a:rPr lang="en-US" sz="2000" dirty="0" err="1" smtClean="0"/>
              <a:t>Sugarscape</a:t>
            </a:r>
            <a:r>
              <a:rPr lang="en-US" sz="2000" dirty="0" smtClean="0"/>
              <a:t> model: emergent processes were observed including death, disease, trade, wealth, sex and reproduction, culture, conflict and war, and externalities such as pollution.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in economics</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Assumptions</a:t>
            </a:r>
          </a:p>
          <a:p>
            <a:pPr>
              <a:buNone/>
            </a:pPr>
            <a:r>
              <a:rPr lang="en-US" dirty="0" smtClean="0"/>
              <a:t>    -economic agents are rational</a:t>
            </a:r>
          </a:p>
          <a:p>
            <a:pPr>
              <a:buNone/>
            </a:pPr>
            <a:r>
              <a:rPr lang="en-US" dirty="0" smtClean="0"/>
              <a:t>    -agents are homogeneous</a:t>
            </a:r>
          </a:p>
          <a:p>
            <a:pPr>
              <a:buNone/>
            </a:pPr>
            <a:r>
              <a:rPr lang="en-US" dirty="0" smtClean="0"/>
              <a:t>    -there are decreasing returns to scale from economic processes, decreasing marginal utility, decreasing marginal productivity</a:t>
            </a:r>
          </a:p>
          <a:p>
            <a:pPr>
              <a:buNone/>
            </a:pPr>
            <a:r>
              <a:rPr lang="en-US" dirty="0" smtClean="0"/>
              <a:t>    -the long-run equilibrium state of the system is the primary information of interest</a:t>
            </a:r>
          </a:p>
          <a:p>
            <a:r>
              <a:rPr lang="en-US" dirty="0" smtClean="0"/>
              <a:t>Each of them is relaxed in ABM</a:t>
            </a:r>
          </a:p>
          <a:p>
            <a:pPr>
              <a:buNone/>
            </a:pPr>
            <a:r>
              <a:rPr lang="en-US" dirty="0" smtClean="0"/>
              <a:t>    -do organizations and individuals really optimize?</a:t>
            </a:r>
          </a:p>
          <a:p>
            <a:pPr>
              <a:buNone/>
            </a:pPr>
            <a:r>
              <a:rPr lang="en-US" dirty="0" smtClean="0"/>
              <a:t>    -agent diversity universally occurs in the real world is a key observation of complexity science</a:t>
            </a:r>
          </a:p>
          <a:p>
            <a:pPr>
              <a:buNone/>
            </a:pPr>
            <a:r>
              <a:rPr lang="en-US" dirty="0" smtClean="0"/>
              <a:t>   -”positive feedback loops” and “increasing returns” have been identified as underlying dynamic processes of rapid exponential growth in economic systems</a:t>
            </a:r>
          </a:p>
          <a:p>
            <a:pPr>
              <a:buNone/>
            </a:pPr>
            <a:r>
              <a:rPr lang="en-US" dirty="0" smtClean="0"/>
              <a:t>   -long-run equilibrium states are not the only results of interest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applications in other areas</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Anthropologists use ABM simulations of ancient civilizations to help explain their growth and decline, based on archaeological data</a:t>
            </a:r>
          </a:p>
          <a:p>
            <a:r>
              <a:rPr lang="en-US" dirty="0" smtClean="0"/>
              <a:t>ABM has been used to help understand the social and culture factors responsible for the disappearance of the </a:t>
            </a:r>
            <a:r>
              <a:rPr lang="en-US" dirty="0" err="1" smtClean="0"/>
              <a:t>Anasazi</a:t>
            </a:r>
            <a:r>
              <a:rPr lang="en-US" dirty="0" smtClean="0"/>
              <a:t> in the southwestern U.S.</a:t>
            </a:r>
          </a:p>
          <a:p>
            <a:r>
              <a:rPr lang="en-US" dirty="0" smtClean="0"/>
              <a:t>Cognitive scientists developed ABM of emotion, cognition, and social behavior based on the notation that a person’s emotional state impacts their behavior as well as their social interactions</a:t>
            </a:r>
          </a:p>
          <a:p>
            <a:pPr>
              <a:buNone/>
            </a:pPr>
            <a:r>
              <a:rPr lang="en-US" dirty="0" smtClean="0"/>
              <a:t>     -its goal is to create synthetic agents who embody the nuanced interplay between emotion, cognition and social behavior</a:t>
            </a:r>
          </a:p>
          <a:p>
            <a:pPr>
              <a:buNone/>
            </a:pPr>
            <a:r>
              <a:rPr lang="en-US" dirty="0" smtClean="0"/>
              <a:t>    -computational social science is becoming a subfield in the social sciences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Basis for social interaction-topology</a:t>
            </a:r>
            <a:endParaRPr lang="en-US" dirty="0"/>
          </a:p>
        </p:txBody>
      </p:sp>
      <p:sp>
        <p:nvSpPr>
          <p:cNvPr id="3" name="Content Placeholder 2"/>
          <p:cNvSpPr>
            <a:spLocks noGrp="1"/>
          </p:cNvSpPr>
          <p:nvPr>
            <p:ph idx="1"/>
          </p:nvPr>
        </p:nvSpPr>
        <p:spPr>
          <a:xfrm>
            <a:off x="457200" y="1600200"/>
            <a:ext cx="8229600" cy="5029199"/>
          </a:xfrm>
        </p:spPr>
        <p:txBody>
          <a:bodyPr>
            <a:normAutofit fontScale="92500" lnSpcReduction="20000"/>
          </a:bodyPr>
          <a:lstStyle/>
          <a:p>
            <a:r>
              <a:rPr lang="en-US" dirty="0" smtClean="0"/>
              <a:t>The primary issues are who is connected to who and the mechanisms governing the nature of the </a:t>
            </a:r>
            <a:r>
              <a:rPr lang="en-US" dirty="0" smtClean="0"/>
              <a:t>interactions</a:t>
            </a:r>
            <a:endParaRPr lang="en-US" dirty="0" smtClean="0"/>
          </a:p>
          <a:p>
            <a:r>
              <a:rPr lang="en-US" dirty="0" smtClean="0"/>
              <a:t>Cellular automata represent agent interaction patterns and available local information by using a grid or lattice and the cells immediately surrounding an agent as the neighborhood</a:t>
            </a:r>
          </a:p>
          <a:p>
            <a:r>
              <a:rPr lang="en-US" dirty="0" smtClean="0"/>
              <a:t>Others, such as networks</a:t>
            </a:r>
          </a:p>
          <a:p>
            <a:r>
              <a:rPr lang="en-US" dirty="0" smtClean="0"/>
              <a:t>Social Network Analysis (SNA) studies characterization and analysis of social structure and interaction through network representations. (static network and dynamic network)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applications</a:t>
            </a:r>
            <a:endParaRPr lang="en-US" dirty="0"/>
          </a:p>
        </p:txBody>
      </p:sp>
      <p:sp>
        <p:nvSpPr>
          <p:cNvPr id="3" name="Content Placeholder 2"/>
          <p:cNvSpPr>
            <a:spLocks noGrp="1"/>
          </p:cNvSpPr>
          <p:nvPr>
            <p:ph idx="1"/>
          </p:nvPr>
        </p:nvSpPr>
        <p:spPr>
          <a:xfrm>
            <a:off x="457200" y="1600200"/>
            <a:ext cx="4495800" cy="4953000"/>
          </a:xfrm>
        </p:spPr>
        <p:txBody>
          <a:bodyPr>
            <a:normAutofit fontScale="92500" lnSpcReduction="20000"/>
          </a:bodyPr>
          <a:lstStyle/>
          <a:p>
            <a:r>
              <a:rPr lang="en-US" sz="2200" dirty="0" smtClean="0"/>
              <a:t>Range across a continuum, from small, elegant, minimalist models to large-scale decision support systems</a:t>
            </a:r>
          </a:p>
          <a:p>
            <a:r>
              <a:rPr lang="en-US" sz="2200" dirty="0" smtClean="0"/>
              <a:t>Minimalist models are based on a set of assumptions, designed to capture only the most salient features of a system. These are exploratory electronic laboratories in which a wide range of assumptions can be varied over a large number of simulations.</a:t>
            </a:r>
          </a:p>
          <a:p>
            <a:r>
              <a:rPr lang="en-US" sz="2200" dirty="0" smtClean="0"/>
              <a:t>Decision support models tend to be large-scale applications, designed to answer a broad range of real-world policy questions. These models are distinguished by including real data and having passed some degree of validation testing to establish credibility in their results.</a:t>
            </a:r>
          </a:p>
          <a:p>
            <a:endParaRPr lang="en-US" dirty="0"/>
          </a:p>
        </p:txBody>
      </p:sp>
      <p:pic>
        <p:nvPicPr>
          <p:cNvPr id="37889" name="Picture 1" descr="C:\Users\Feng Gu\AppData\Roaming\Tencent\Users\55982844\QQ\WinTemp\RichOle\{7I5PRQIWZH479EM(UC3H5F.jpg"/>
          <p:cNvPicPr>
            <a:picLocks noChangeAspect="1" noChangeArrowheads="1"/>
          </p:cNvPicPr>
          <p:nvPr/>
        </p:nvPicPr>
        <p:blipFill>
          <a:blip r:embed="rId2" cstate="print"/>
          <a:srcRect/>
          <a:stretch>
            <a:fillRect/>
          </a:stretch>
        </p:blipFill>
        <p:spPr bwMode="auto">
          <a:xfrm>
            <a:off x="4724400" y="2057400"/>
            <a:ext cx="4200525"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real-world ABM example</a:t>
            </a:r>
            <a:endParaRPr lang="en-US" dirty="0"/>
          </a:p>
        </p:txBody>
      </p:sp>
      <p:sp>
        <p:nvSpPr>
          <p:cNvPr id="3" name="Content Placeholder 2"/>
          <p:cNvSpPr>
            <a:spLocks noGrp="1"/>
          </p:cNvSpPr>
          <p:nvPr>
            <p:ph idx="1"/>
          </p:nvPr>
        </p:nvSpPr>
        <p:spPr>
          <a:xfrm>
            <a:off x="457200" y="1600200"/>
            <a:ext cx="8458200" cy="5257800"/>
          </a:xfrm>
        </p:spPr>
        <p:txBody>
          <a:bodyPr>
            <a:normAutofit fontScale="70000" lnSpcReduction="20000"/>
          </a:bodyPr>
          <a:lstStyle/>
          <a:p>
            <a:r>
              <a:rPr lang="en-US" dirty="0" smtClean="0"/>
              <a:t>EMCAS (Electricity Market Complex Adaptive System)</a:t>
            </a:r>
          </a:p>
          <a:p>
            <a:pPr>
              <a:buNone/>
            </a:pPr>
            <a:r>
              <a:rPr lang="en-US" dirty="0" smtClean="0"/>
              <a:t>    -large-scale agent based simulation model of the electric power market restructuring and deregulation</a:t>
            </a:r>
          </a:p>
          <a:p>
            <a:pPr>
              <a:buNone/>
            </a:pPr>
            <a:r>
              <a:rPr lang="en-US" dirty="0" smtClean="0"/>
              <a:t>   -understand the implications of the coming competitive market in Illinois on electricity prices, availability, and reliability</a:t>
            </a:r>
          </a:p>
          <a:p>
            <a:pPr>
              <a:buNone/>
            </a:pPr>
            <a:r>
              <a:rPr lang="en-US" dirty="0" smtClean="0"/>
              <a:t>   -an example of an ABM applied to policy issue</a:t>
            </a:r>
          </a:p>
          <a:p>
            <a:pPr>
              <a:buNone/>
            </a:pPr>
            <a:r>
              <a:rPr lang="en-US" dirty="0" smtClean="0"/>
              <a:t>   -different types of agents capture the heterogeneity of restructured markets, including generation companies, demand companies, transmission companies, distribution companies, independent system operators, and consumers</a:t>
            </a:r>
          </a:p>
          <a:p>
            <a:pPr>
              <a:buNone/>
            </a:pPr>
            <a:r>
              <a:rPr lang="en-US" dirty="0" smtClean="0"/>
              <a:t>    -agents perform diverse tasks using specialized decision rules, generation company agents learn about the market response to their price-quantity bids into a simulated day-ahead market for generating electric power, infer the strategies of their competitors, and adapt their actions accordingly. They engage in price discovery and learn how they can influence the market through their actions to increase their utility, defined as a combination of profits and market share.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EMCAS</a:t>
            </a:r>
            <a:endParaRPr lang="en-US" dirty="0"/>
          </a:p>
        </p:txBody>
      </p:sp>
      <p:pic>
        <p:nvPicPr>
          <p:cNvPr id="45057" name="Picture 1" descr="C:\Users\Feng Gu\AppData\Roaming\Tencent\Users\55982844\QQ\WinTemp\RichOle\0@~K0D)Q{ZZE{1X]9E())OS.jpg"/>
          <p:cNvPicPr>
            <a:picLocks noChangeAspect="1" noChangeArrowheads="1"/>
          </p:cNvPicPr>
          <p:nvPr/>
        </p:nvPicPr>
        <p:blipFill>
          <a:blip r:embed="rId2" cstate="print"/>
          <a:srcRect/>
          <a:stretch>
            <a:fillRect/>
          </a:stretch>
        </p:blipFill>
        <p:spPr bwMode="auto">
          <a:xfrm>
            <a:off x="304800" y="1752600"/>
            <a:ext cx="8384667" cy="472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in EMCAS</a:t>
            </a:r>
            <a:endParaRPr lang="en-US" dirty="0"/>
          </a:p>
        </p:txBody>
      </p:sp>
      <p:pic>
        <p:nvPicPr>
          <p:cNvPr id="47105" name="Picture 1" descr="C:\Users\Feng Gu\AppData\Roaming\Tencent\Users\55982844\QQ\WinTemp\RichOle\_FM@U3V0D3}]84QZ[`S0FV0.jpg"/>
          <p:cNvPicPr>
            <a:picLocks noChangeAspect="1" noChangeArrowheads="1"/>
          </p:cNvPicPr>
          <p:nvPr/>
        </p:nvPicPr>
        <p:blipFill>
          <a:blip r:embed="rId2" cstate="print"/>
          <a:srcRect/>
          <a:stretch>
            <a:fillRect/>
          </a:stretch>
        </p:blipFill>
        <p:spPr bwMode="auto">
          <a:xfrm>
            <a:off x="990600" y="1143000"/>
            <a:ext cx="6553200" cy="541299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ABM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Firstly, identify the purpose of the model, the questions the model is intended to answer and engage the potential users in the process</a:t>
            </a:r>
          </a:p>
          <a:p>
            <a:r>
              <a:rPr lang="en-US" dirty="0" smtClean="0"/>
              <a:t>Systematically analyze the system under study, identifying components and component interactions, relevant data sources</a:t>
            </a:r>
          </a:p>
          <a:p>
            <a:r>
              <a:rPr lang="en-US" dirty="0" smtClean="0"/>
              <a:t>Apply the model and conduct a series of “what-if” experiments by systematically varying parameters and assumptions</a:t>
            </a:r>
          </a:p>
          <a:p>
            <a:r>
              <a:rPr lang="en-US" dirty="0" smtClean="0"/>
              <a:t>Understand the robustness of the model and its results by using sensitivity analysis and other techniques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Agent-based model</a:t>
            </a:r>
            <a:endParaRPr lang="en-US" dirty="0"/>
          </a:p>
        </p:txBody>
      </p:sp>
      <p:sp>
        <p:nvSpPr>
          <p:cNvPr id="6" name="Rectangle 5"/>
          <p:cNvSpPr/>
          <p:nvPr/>
        </p:nvSpPr>
        <p:spPr>
          <a:xfrm>
            <a:off x="457200" y="1676400"/>
            <a:ext cx="8001000" cy="4708981"/>
          </a:xfrm>
          <a:prstGeom prst="rect">
            <a:avLst/>
          </a:prstGeom>
        </p:spPr>
        <p:txBody>
          <a:bodyPr wrap="square">
            <a:spAutoFit/>
          </a:bodyPr>
          <a:lstStyle/>
          <a:p>
            <a:pPr>
              <a:buFont typeface="Arial" pitchFamily="34" charset="0"/>
              <a:buChar char="•"/>
            </a:pPr>
            <a:r>
              <a:rPr lang="en-US" sz="2000" dirty="0" smtClean="0"/>
              <a:t>An </a:t>
            </a:r>
            <a:r>
              <a:rPr lang="en-US" sz="2000" b="1" dirty="0" smtClean="0"/>
              <a:t>Agent-Based Model (ABM) is a computational </a:t>
            </a:r>
            <a:r>
              <a:rPr lang="en-US" sz="2000" dirty="0" smtClean="0"/>
              <a:t>model for simulating the actions and interactions of autonomous individuals in a network, with a view to assessing their effects on the system as a whole.</a:t>
            </a:r>
          </a:p>
          <a:p>
            <a:r>
              <a:rPr lang="en-US" sz="2000" dirty="0" smtClean="0"/>
              <a:t>• It combines elements of game theory, complex systems, </a:t>
            </a:r>
            <a:r>
              <a:rPr lang="it-IT" sz="2000" dirty="0" smtClean="0"/>
              <a:t>emergence, computational sociology, multi agent </a:t>
            </a:r>
            <a:r>
              <a:rPr lang="en-US" sz="2000" dirty="0" smtClean="0"/>
              <a:t>systems, and evolutionary programming.</a:t>
            </a:r>
          </a:p>
          <a:p>
            <a:r>
              <a:rPr lang="en-US" sz="2000" dirty="0" smtClean="0"/>
              <a:t>• The models simulate the simultaneous operations of multiple agents, in an attempt to re-create and predict the actions of complex phenomena. The process is one of emergence from the lower (micro) level of systems to a higher (macro) level.</a:t>
            </a:r>
          </a:p>
          <a:p>
            <a:r>
              <a:rPr lang="en-US" sz="2000" dirty="0" smtClean="0"/>
              <a:t>• The individual agents are presumed to be acting in what they perceive as their own interests, such as reproduction, economic benefit, or social status, and their knowledge is limited. ABM agents may experience "learning", adaptation, and reproduction</a:t>
            </a:r>
          </a:p>
          <a:p>
            <a:pPr algn="ctr"/>
            <a:r>
              <a:rPr lang="en-US" sz="1200" dirty="0" smtClean="0"/>
              <a:t>http://en.wikipedia.org/wiki/Multi-agent_systems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ABM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ABM requires</a:t>
            </a:r>
          </a:p>
          <a:p>
            <a:pPr>
              <a:buNone/>
            </a:pPr>
            <a:r>
              <a:rPr lang="en-US" dirty="0" smtClean="0"/>
              <a:t>    -identify the agents and get a theory of agent behavior</a:t>
            </a:r>
          </a:p>
          <a:p>
            <a:pPr>
              <a:buNone/>
            </a:pPr>
            <a:r>
              <a:rPr lang="en-US" dirty="0" smtClean="0"/>
              <a:t>    -identify the agent relationships and get a theory of agent interaction</a:t>
            </a:r>
          </a:p>
          <a:p>
            <a:pPr>
              <a:buNone/>
            </a:pPr>
            <a:r>
              <a:rPr lang="en-US" dirty="0" smtClean="0"/>
              <a:t>    -get the requisite agent-related data</a:t>
            </a:r>
          </a:p>
          <a:p>
            <a:pPr>
              <a:buNone/>
            </a:pPr>
            <a:r>
              <a:rPr lang="en-US" dirty="0" smtClean="0"/>
              <a:t>     -validate the agent behavior models in addition to the model as a whole</a:t>
            </a:r>
          </a:p>
          <a:p>
            <a:pPr>
              <a:buNone/>
            </a:pPr>
            <a:r>
              <a:rPr lang="en-US" dirty="0" smtClean="0"/>
              <a:t>     -run the model and analyze the output from the standpoint of linking the micro-scale behaviors of the agents to the macro-scale behaviors of the system</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ABM</a:t>
            </a:r>
            <a:endParaRPr lang="en-US" dirty="0"/>
          </a:p>
        </p:txBody>
      </p:sp>
      <p:sp>
        <p:nvSpPr>
          <p:cNvPr id="3" name="Content Placeholder 2"/>
          <p:cNvSpPr>
            <a:spLocks noGrp="1"/>
          </p:cNvSpPr>
          <p:nvPr>
            <p:ph idx="1"/>
          </p:nvPr>
        </p:nvSpPr>
        <p:spPr>
          <a:xfrm>
            <a:off x="457200" y="1600200"/>
            <a:ext cx="8382000" cy="5257800"/>
          </a:xfrm>
        </p:spPr>
        <p:txBody>
          <a:bodyPr>
            <a:normAutofit fontScale="62500" lnSpcReduction="20000"/>
          </a:bodyPr>
          <a:lstStyle/>
          <a:p>
            <a:r>
              <a:rPr lang="en-US" dirty="0" smtClean="0"/>
              <a:t>A model generally includes stochastic elements to model the range of outcomes for agent behaviors and interactions which are not known with certainty</a:t>
            </a:r>
          </a:p>
          <a:p>
            <a:r>
              <a:rPr lang="en-US" dirty="0" smtClean="0"/>
              <a:t>ABM doesn’t have a mature set of stand formalisms or procedures for model development and agent representation</a:t>
            </a:r>
          </a:p>
          <a:p>
            <a:r>
              <a:rPr lang="en-US" dirty="0" smtClean="0"/>
              <a:t>Other than the implemented software code, there is no scheme for unambiguously </a:t>
            </a:r>
            <a:r>
              <a:rPr lang="en-US" dirty="0" smtClean="0"/>
              <a:t>representing an </a:t>
            </a:r>
            <a:r>
              <a:rPr lang="en-US" dirty="0" smtClean="0"/>
              <a:t>ABM.</a:t>
            </a:r>
          </a:p>
          <a:p>
            <a:r>
              <a:rPr lang="en-US" dirty="0" smtClean="0"/>
              <a:t>ABM can benefit from the use of UML, a visual modeling language for representing OO systems</a:t>
            </a:r>
          </a:p>
          <a:p>
            <a:r>
              <a:rPr lang="en-US" dirty="0" smtClean="0"/>
              <a:t>Most large-scale ABM toolkits are based on the OO paradigm</a:t>
            </a:r>
          </a:p>
          <a:p>
            <a:r>
              <a:rPr lang="en-US" dirty="0" smtClean="0"/>
              <a:t>ABS is not same as OO simulation, but OO modeling paradigm is a useful basis for ABS since an agent can be considered as a self-directed object with the capability to autonomously choose actions based on the agent’s situation.</a:t>
            </a:r>
          </a:p>
          <a:p>
            <a:r>
              <a:rPr lang="en-US" dirty="0" smtClean="0"/>
              <a:t>OO is natural for ABM, with its use of object classes as agent templates and object methods to represent agent behaviors</a:t>
            </a:r>
          </a:p>
          <a:p>
            <a:r>
              <a:rPr lang="en-US" dirty="0" smtClean="0"/>
              <a:t>OO takes a data-driven rather than a process-driven perspective</a:t>
            </a:r>
          </a:p>
          <a:p>
            <a:r>
              <a:rPr lang="en-US" dirty="0" smtClean="0"/>
              <a:t>Begin the modeling process is to define abstract data types and objects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build an agent model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Agent, identify the agent types and other objects (classes) along with their attributes</a:t>
            </a:r>
          </a:p>
          <a:p>
            <a:r>
              <a:rPr lang="en-US" dirty="0" smtClean="0"/>
              <a:t>Environment, define the environment the agents will live in and interact with</a:t>
            </a:r>
          </a:p>
          <a:p>
            <a:r>
              <a:rPr lang="en-US" dirty="0" smtClean="0"/>
              <a:t>Agent methods, specify the methods by which agent attributes are updated in response to either agent-to-gent interactions or agent interactions with the environment</a:t>
            </a:r>
          </a:p>
          <a:p>
            <a:r>
              <a:rPr lang="en-US" dirty="0" smtClean="0"/>
              <a:t>Agent interactions, add the methods that control which agents interact, when they interact, and how they interact during the simulation</a:t>
            </a:r>
          </a:p>
          <a:p>
            <a:r>
              <a:rPr lang="en-US" dirty="0" smtClean="0"/>
              <a:t>Implementation, implement the agent model in computational software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 agents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Agents are the decision-makers in a system</a:t>
            </a:r>
          </a:p>
          <a:p>
            <a:r>
              <a:rPr lang="en-US" dirty="0" smtClean="0"/>
              <a:t>One may begin with a normative model or a behavior model</a:t>
            </a:r>
          </a:p>
          <a:p>
            <a:r>
              <a:rPr lang="en-US" dirty="0" smtClean="0"/>
              <a:t>Knowledge engineering (a collection of techniques for eliciting and organizing the knowledge of experts) and participatory simulation (combines the agent paradigm with ideas from organization theory to specify goal-driven simulations that consist entirely of human participants playing roles, akin to gaming, but with much more structure) are also useful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lifecycle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concept development and articulation defines the project goals</a:t>
            </a:r>
          </a:p>
          <a:p>
            <a:r>
              <a:rPr lang="en-US" dirty="0" smtClean="0"/>
              <a:t>The requirements definition stage makes the goals specific</a:t>
            </a:r>
          </a:p>
          <a:p>
            <a:r>
              <a:rPr lang="en-US" dirty="0" smtClean="0"/>
              <a:t>The design stage defines the model structure and function</a:t>
            </a:r>
          </a:p>
          <a:p>
            <a:r>
              <a:rPr lang="en-US" dirty="0" smtClean="0"/>
              <a:t>The implementation stage builds the model using the design</a:t>
            </a:r>
          </a:p>
          <a:p>
            <a:r>
              <a:rPr lang="en-US" dirty="0" smtClean="0"/>
              <a:t>The </a:t>
            </a:r>
            <a:r>
              <a:rPr lang="en-US" dirty="0" err="1" smtClean="0"/>
              <a:t>operationalization</a:t>
            </a:r>
            <a:r>
              <a:rPr lang="en-US" dirty="0" smtClean="0"/>
              <a:t> stage puts the model into use</a:t>
            </a:r>
          </a:p>
          <a:p>
            <a:r>
              <a:rPr lang="en-US" dirty="0" smtClean="0"/>
              <a:t>Successful AMB projects typically iterate over these stages several times with more detailed models resulting from each iteration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toolkits</a:t>
            </a:r>
            <a:endParaRPr lang="en-US" dirty="0"/>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r>
              <a:rPr lang="en-US" dirty="0" smtClean="0"/>
              <a:t>Swarm</a:t>
            </a:r>
          </a:p>
          <a:p>
            <a:pPr>
              <a:buNone/>
            </a:pPr>
            <a:r>
              <a:rPr lang="en-US" dirty="0" smtClean="0"/>
              <a:t>    -the first ABMS software in 1994</a:t>
            </a:r>
          </a:p>
          <a:p>
            <a:r>
              <a:rPr lang="en-US" dirty="0" smtClean="0"/>
              <a:t>Repast</a:t>
            </a:r>
          </a:p>
          <a:p>
            <a:pPr>
              <a:buNone/>
            </a:pPr>
            <a:r>
              <a:rPr lang="en-US" dirty="0" smtClean="0"/>
              <a:t>   -follow Swarm and used extensively in social simulation applications</a:t>
            </a:r>
          </a:p>
          <a:p>
            <a:pPr>
              <a:buNone/>
            </a:pPr>
            <a:r>
              <a:rPr lang="en-US" dirty="0" smtClean="0"/>
              <a:t>    -leading free and open source large-scale ABM library</a:t>
            </a:r>
          </a:p>
          <a:p>
            <a:pPr>
              <a:buNone/>
            </a:pPr>
            <a:r>
              <a:rPr lang="en-US" dirty="0" smtClean="0"/>
              <a:t>    -users build simulations by incorporating Repast library components into their own programs or by using the visual scripting environments</a:t>
            </a:r>
          </a:p>
          <a:p>
            <a:pPr>
              <a:buNone/>
            </a:pPr>
            <a:r>
              <a:rPr lang="en-US" dirty="0" smtClean="0"/>
              <a:t>    -three versions:  Python, Java, Microsoft .NET</a:t>
            </a:r>
          </a:p>
          <a:p>
            <a:r>
              <a:rPr lang="en-US" dirty="0" err="1" smtClean="0"/>
              <a:t>NetLogo</a:t>
            </a:r>
            <a:endParaRPr lang="en-US" dirty="0" smtClean="0"/>
          </a:p>
          <a:p>
            <a:pPr>
              <a:buNone/>
            </a:pPr>
            <a:r>
              <a:rPr lang="en-US" dirty="0" smtClean="0"/>
              <a:t>      -a programmable modeling environment</a:t>
            </a:r>
          </a:p>
          <a:p>
            <a:pPr>
              <a:buNone/>
            </a:pPr>
            <a:r>
              <a:rPr lang="en-US" dirty="0" smtClean="0"/>
              <a:t>      -well suited for modeling complex systems developing over time</a:t>
            </a:r>
          </a:p>
          <a:p>
            <a:pPr>
              <a:buNone/>
            </a:pPr>
            <a:r>
              <a:rPr lang="en-US" dirty="0" smtClean="0"/>
              <a:t>      -explore the micro-level behavior of individuals and the macro-level patterns from the interaction</a:t>
            </a:r>
          </a:p>
          <a:p>
            <a:r>
              <a:rPr lang="en-US" dirty="0" smtClean="0"/>
              <a:t>MASON</a:t>
            </a:r>
          </a:p>
          <a:p>
            <a:pPr>
              <a:buNone/>
            </a:pPr>
            <a:r>
              <a:rPr lang="en-US" dirty="0" smtClean="0"/>
              <a:t>       -A fast discrete-event multi-agent simulation library core in Java</a:t>
            </a:r>
          </a:p>
          <a:p>
            <a:r>
              <a:rPr lang="en-US" dirty="0" err="1" smtClean="0"/>
              <a:t>AnyLogic</a:t>
            </a:r>
            <a:endParaRPr lang="en-US" dirty="0" smtClean="0"/>
          </a:p>
          <a:p>
            <a:pPr>
              <a:buNone/>
            </a:pPr>
            <a:r>
              <a:rPr lang="en-US" dirty="0" smtClean="0"/>
              <a:t>         -a </a:t>
            </a:r>
            <a:r>
              <a:rPr lang="en-US" dirty="0" err="1" smtClean="0"/>
              <a:t>multimethod</a:t>
            </a:r>
            <a:r>
              <a:rPr lang="en-US" dirty="0" smtClean="0"/>
              <a:t> simulation modeling tool including system dynamics, discrete event simulation, and agent-based modeling</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ABM toolkits</a:t>
            </a:r>
            <a:endParaRPr lang="en-US" dirty="0"/>
          </a:p>
        </p:txBody>
      </p:sp>
      <p:pic>
        <p:nvPicPr>
          <p:cNvPr id="48129" name="Picture 1" descr="C:\Users\Feng Gu\AppData\Roaming\Tencent\Users\55982844\QQ\WinTemp\RichOle\4`_$M@B4MAK$2%)W2F)@I5N.jpg"/>
          <p:cNvPicPr>
            <a:picLocks noChangeAspect="1" noChangeArrowheads="1"/>
          </p:cNvPicPr>
          <p:nvPr/>
        </p:nvPicPr>
        <p:blipFill>
          <a:blip r:embed="rId2" cstate="print"/>
          <a:srcRect/>
          <a:stretch>
            <a:fillRect/>
          </a:stretch>
        </p:blipFill>
        <p:spPr bwMode="auto">
          <a:xfrm>
            <a:off x="0" y="1219200"/>
            <a:ext cx="3429000" cy="2619375"/>
          </a:xfrm>
          <a:prstGeom prst="rect">
            <a:avLst/>
          </a:prstGeom>
          <a:noFill/>
        </p:spPr>
      </p:pic>
      <p:pic>
        <p:nvPicPr>
          <p:cNvPr id="48131" name="Picture 3" descr="http://upload.wikimedia.org/wikipedia/en/thumb/5/5c/Netlogo-ui.png/800px-Netlogo-ui.png"/>
          <p:cNvPicPr>
            <a:picLocks noChangeAspect="1" noChangeArrowheads="1"/>
          </p:cNvPicPr>
          <p:nvPr/>
        </p:nvPicPr>
        <p:blipFill>
          <a:blip r:embed="rId3" cstate="print"/>
          <a:srcRect/>
          <a:stretch>
            <a:fillRect/>
          </a:stretch>
        </p:blipFill>
        <p:spPr bwMode="auto">
          <a:xfrm>
            <a:off x="0" y="3739075"/>
            <a:ext cx="3657600" cy="3118925"/>
          </a:xfrm>
          <a:prstGeom prst="rect">
            <a:avLst/>
          </a:prstGeom>
          <a:noFill/>
        </p:spPr>
      </p:pic>
      <p:pic>
        <p:nvPicPr>
          <p:cNvPr id="48132" name="Picture 4" descr="C:\Users\Feng Gu\AppData\Roaming\Tencent\Users\55982844\QQ\WinTemp\RichOle\TCD[R@))B7QL$_43Y[X6[}T.jpg"/>
          <p:cNvPicPr>
            <a:picLocks noChangeAspect="1" noChangeArrowheads="1"/>
          </p:cNvPicPr>
          <p:nvPr/>
        </p:nvPicPr>
        <p:blipFill>
          <a:blip r:embed="rId4" cstate="print"/>
          <a:srcRect/>
          <a:stretch>
            <a:fillRect/>
          </a:stretch>
        </p:blipFill>
        <p:spPr bwMode="auto">
          <a:xfrm>
            <a:off x="3810001" y="1219200"/>
            <a:ext cx="4876799" cy="2376406"/>
          </a:xfrm>
          <a:prstGeom prst="rect">
            <a:avLst/>
          </a:prstGeom>
          <a:noFill/>
        </p:spPr>
      </p:pic>
      <p:pic>
        <p:nvPicPr>
          <p:cNvPr id="48134" name="Picture 6" descr="http://www.anylogic.com/upload/resize_cache/blog/348/600_600_1/348c7a2b8095332cc381db5b1a84fef2.JPG"/>
          <p:cNvPicPr>
            <a:picLocks noChangeAspect="1" noChangeArrowheads="1"/>
          </p:cNvPicPr>
          <p:nvPr/>
        </p:nvPicPr>
        <p:blipFill>
          <a:blip r:embed="rId5" cstate="print"/>
          <a:srcRect/>
          <a:stretch>
            <a:fillRect/>
          </a:stretch>
        </p:blipFill>
        <p:spPr bwMode="auto">
          <a:xfrm>
            <a:off x="4419600" y="3688080"/>
            <a:ext cx="3302000" cy="31699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Agent behaviors</a:t>
            </a:r>
          </a:p>
          <a:p>
            <a:pPr>
              <a:buNone/>
            </a:pPr>
            <a:r>
              <a:rPr lang="en-US" dirty="0" smtClean="0"/>
              <a:t>    -The customer places an order with the retailer</a:t>
            </a:r>
          </a:p>
          <a:p>
            <a:pPr>
              <a:buNone/>
            </a:pPr>
            <a:r>
              <a:rPr lang="en-US" dirty="0" smtClean="0"/>
              <a:t>    -The retailer fills the order immediately from its respective inventory if it has enough inventory in stock. If out of stock, the order is placed on backorder and filled when stock is replenished</a:t>
            </a:r>
          </a:p>
          <a:p>
            <a:pPr>
              <a:buNone/>
            </a:pPr>
            <a:r>
              <a:rPr lang="en-US" dirty="0" smtClean="0"/>
              <a:t>    -The retailer receives a shipment from the wholesaler in response to previous orders. The retailer then decides how much to order from the wholesaler based on an “ordering rule”. The ordering decision is based on in part on how much the retailer expects customer demand will be in future. The retailer estimates future demand using a “demand forecasting” rule. The retailer then orders items from the wholesaler to cover expected demand and any shortages relative to explicit inventory or pipeline goals</a:t>
            </a:r>
          </a:p>
          <a:p>
            <a:r>
              <a:rPr lang="en-US" dirty="0" smtClean="0"/>
              <a:t>Each wholesaler receives a shipment from the upstream distributor, forecasts future demand by the downstream retailer, and places an order with the distributor. This process continues up the chain to the factory who decides on how much to put into new production.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pic>
        <p:nvPicPr>
          <p:cNvPr id="56322" name="Picture 2"/>
          <p:cNvPicPr>
            <a:picLocks noChangeAspect="1" noChangeArrowheads="1"/>
          </p:cNvPicPr>
          <p:nvPr/>
        </p:nvPicPr>
        <p:blipFill>
          <a:blip r:embed="rId2" cstate="print"/>
          <a:srcRect/>
          <a:stretch>
            <a:fillRect/>
          </a:stretch>
        </p:blipFill>
        <p:spPr bwMode="auto">
          <a:xfrm>
            <a:off x="1447800" y="1866899"/>
            <a:ext cx="6298580" cy="423347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goal of the supply chain agents is to manage their inventory in such a way as to minimize their costs through judicious decisions based on how much to order each period</a:t>
            </a:r>
          </a:p>
          <a:p>
            <a:r>
              <a:rPr lang="en-US" dirty="0" smtClean="0"/>
              <a:t>Agents only have access to local information </a:t>
            </a:r>
          </a:p>
          <a:p>
            <a:r>
              <a:rPr lang="en-US" dirty="0" smtClean="0"/>
              <a:t>No agent has a global view of the supply chain or is in a position to optimize the system as a whole</a:t>
            </a:r>
          </a:p>
          <a:p>
            <a:r>
              <a:rPr lang="en-US" dirty="0" smtClean="0"/>
              <a:t> Agents adopt decision rules that only consider this local information in making their decisions</a:t>
            </a:r>
          </a:p>
          <a:p>
            <a:r>
              <a:rPr lang="en-US" dirty="0" smtClean="0"/>
              <a:t>Several agent models of supply chains have been developed with various enhancements such as agent access to non-local information and to modeling the endogenous development of agent relationships based on trust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No universal agreement on “agent”</a:t>
            </a:r>
          </a:p>
          <a:p>
            <a:r>
              <a:rPr lang="en-US" dirty="0" smtClean="0"/>
              <a:t>Some think any type of independent component</a:t>
            </a:r>
          </a:p>
          <a:p>
            <a:pPr>
              <a:buNone/>
            </a:pPr>
            <a:r>
              <a:rPr lang="en-US" dirty="0" smtClean="0"/>
              <a:t>    - software</a:t>
            </a:r>
          </a:p>
          <a:p>
            <a:pPr>
              <a:buNone/>
            </a:pPr>
            <a:r>
              <a:rPr lang="en-US" dirty="0" smtClean="0"/>
              <a:t>    -model</a:t>
            </a:r>
          </a:p>
          <a:p>
            <a:pPr>
              <a:buNone/>
            </a:pPr>
            <a:r>
              <a:rPr lang="en-US" dirty="0" smtClean="0"/>
              <a:t>    -individual</a:t>
            </a:r>
          </a:p>
          <a:p>
            <a:r>
              <a:rPr lang="en-US" dirty="0" smtClean="0"/>
              <a:t>Its behavior can range from primitive reactive decision rules to complex adaptive artificial intelligence</a:t>
            </a:r>
          </a:p>
          <a:p>
            <a:r>
              <a:rPr lang="en-US" dirty="0" smtClean="0"/>
              <a:t>Other thinks a component’s behavior must be adaptive in order</a:t>
            </a:r>
          </a:p>
          <a:p>
            <a:r>
              <a:rPr lang="en-US" dirty="0" smtClean="0"/>
              <a:t>Agent label is reserved for components that can in some sense learn from the environments and change their behaviors in response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1066800" y="1510443"/>
            <a:ext cx="6705600" cy="486807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Build the model</a:t>
            </a:r>
          </a:p>
          <a:p>
            <a:pPr>
              <a:buNone/>
            </a:pPr>
            <a:r>
              <a:rPr lang="en-US" dirty="0" smtClean="0"/>
              <a:t>     -identify agent types and other objects and attributes (factory, distributor, wholesaler, retailer, and customer)</a:t>
            </a:r>
          </a:p>
          <a:p>
            <a:pPr>
              <a:buNone/>
            </a:pPr>
            <a:r>
              <a:rPr lang="en-US" dirty="0" smtClean="0"/>
              <a:t>    -everything is an agent or an object</a:t>
            </a:r>
          </a:p>
          <a:p>
            <a:pPr>
              <a:buNone/>
            </a:pPr>
            <a:r>
              <a:rPr lang="en-US" dirty="0" smtClean="0"/>
              <a:t>    -other objects include the clock and the output reports</a:t>
            </a:r>
          </a:p>
          <a:p>
            <a:pPr>
              <a:buNone/>
            </a:pPr>
            <a:r>
              <a:rPr lang="en-US" dirty="0" smtClean="0"/>
              <a:t>    -The distributor, wholesaler, and retailer are grouped together in a class called </a:t>
            </a:r>
            <a:r>
              <a:rPr lang="en-US" dirty="0" err="1" smtClean="0"/>
              <a:t>middleAgents</a:t>
            </a:r>
            <a:r>
              <a:rPr lang="en-US" dirty="0" smtClean="0"/>
              <a:t> since they have the same structure (attributes and methods)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sp>
        <p:nvSpPr>
          <p:cNvPr id="3" name="Content Placeholder 2"/>
          <p:cNvSpPr>
            <a:spLocks noGrp="1"/>
          </p:cNvSpPr>
          <p:nvPr>
            <p:ph idx="1"/>
          </p:nvPr>
        </p:nvSpPr>
        <p:spPr/>
        <p:txBody>
          <a:bodyPr>
            <a:normAutofit/>
          </a:bodyPr>
          <a:lstStyle/>
          <a:p>
            <a:r>
              <a:rPr lang="en-US" dirty="0" smtClean="0"/>
              <a:t>UML </a:t>
            </a:r>
            <a:endParaRPr lang="en-US" dirty="0"/>
          </a:p>
        </p:txBody>
      </p:sp>
      <p:pic>
        <p:nvPicPr>
          <p:cNvPr id="58370" name="Picture 2"/>
          <p:cNvPicPr>
            <a:picLocks noChangeAspect="1" noChangeArrowheads="1"/>
          </p:cNvPicPr>
          <p:nvPr/>
        </p:nvPicPr>
        <p:blipFill>
          <a:blip r:embed="rId2" cstate="print"/>
          <a:srcRect/>
          <a:stretch>
            <a:fillRect/>
          </a:stretch>
        </p:blipFill>
        <p:spPr bwMode="auto">
          <a:xfrm>
            <a:off x="2133600" y="1447800"/>
            <a:ext cx="5713111" cy="4800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supply chain example</a:t>
            </a:r>
            <a:endParaRPr lang="en-US" dirty="0"/>
          </a:p>
        </p:txBody>
      </p:sp>
      <p:sp>
        <p:nvSpPr>
          <p:cNvPr id="3" name="Content Placeholder 2"/>
          <p:cNvSpPr>
            <a:spLocks noGrp="1"/>
          </p:cNvSpPr>
          <p:nvPr>
            <p:ph idx="1"/>
          </p:nvPr>
        </p:nvSpPr>
        <p:spPr/>
        <p:txBody>
          <a:bodyPr>
            <a:normAutofit/>
          </a:bodyPr>
          <a:lstStyle/>
          <a:p>
            <a:r>
              <a:rPr lang="en-US" dirty="0" smtClean="0"/>
              <a:t>Model the relationship between agents</a:t>
            </a:r>
          </a:p>
          <a:p>
            <a:r>
              <a:rPr lang="en-US" dirty="0" smtClean="0"/>
              <a:t>Use OO programming languages or a higher-level ABM toolkit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AMB</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There is a natural representation as agents</a:t>
            </a:r>
          </a:p>
          <a:p>
            <a:r>
              <a:rPr lang="en-US" dirty="0" smtClean="0"/>
              <a:t>There are decisions and behaviors that can be defined discretely</a:t>
            </a:r>
          </a:p>
          <a:p>
            <a:r>
              <a:rPr lang="en-US" dirty="0" smtClean="0"/>
              <a:t>It is important that agents adapt and change their behaviors</a:t>
            </a:r>
          </a:p>
          <a:p>
            <a:r>
              <a:rPr lang="en-US" dirty="0" smtClean="0"/>
              <a:t>It is important that agents learn and engage in dynamic strategic behaviors</a:t>
            </a:r>
          </a:p>
          <a:p>
            <a:r>
              <a:rPr lang="en-US" dirty="0" smtClean="0"/>
              <a:t>It is important that agents have a dynamic relationships with other agents, and agent relationships form and dissolve</a:t>
            </a:r>
          </a:p>
          <a:p>
            <a:r>
              <a:rPr lang="en-US" dirty="0" smtClean="0"/>
              <a:t>It is important that agent form organizations, and adaptation and learning the important at the organization level</a:t>
            </a:r>
          </a:p>
          <a:p>
            <a:r>
              <a:rPr lang="en-US" dirty="0" smtClean="0"/>
              <a:t>It is important that agents have a spatial component to their behaviors and interactions</a:t>
            </a:r>
          </a:p>
          <a:p>
            <a:r>
              <a:rPr lang="en-US" dirty="0" smtClean="0"/>
              <a:t>The past is no predictor of the future</a:t>
            </a:r>
          </a:p>
          <a:p>
            <a:r>
              <a:rPr lang="en-US" dirty="0" smtClean="0"/>
              <a:t>Scaling-up to arbitrary levels is important</a:t>
            </a:r>
          </a:p>
          <a:p>
            <a:r>
              <a:rPr lang="en-US" dirty="0" smtClean="0"/>
              <a:t>Process structural change needs to be a results of the model, rather than a model input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 A crowd behavior simulation example</a:t>
            </a:r>
            <a:endParaRPr lang="en-US" dirty="0"/>
          </a:p>
        </p:txBody>
      </p:sp>
      <p:pic>
        <p:nvPicPr>
          <p:cNvPr id="35841" name="Picture 1" descr="C:\Users\Feng Gu\AppData\Roaming\Tencent\Users\55982844\QQ\WinTemp\RichOle\2VHDN}11GK$U$LHY`(I5(_0.jpg"/>
          <p:cNvPicPr>
            <a:picLocks noChangeAspect="1" noChangeArrowheads="1"/>
          </p:cNvPicPr>
          <p:nvPr/>
        </p:nvPicPr>
        <p:blipFill>
          <a:blip r:embed="rId2" cstate="print"/>
          <a:srcRect/>
          <a:stretch>
            <a:fillRect/>
          </a:stretch>
        </p:blipFill>
        <p:spPr bwMode="auto">
          <a:xfrm>
            <a:off x="1676400" y="2286000"/>
            <a:ext cx="6372469"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Emergent behavior</a:t>
            </a:r>
            <a:endParaRPr lang="en-US" dirty="0"/>
          </a:p>
        </p:txBody>
      </p:sp>
      <p:sp>
        <p:nvSpPr>
          <p:cNvPr id="3" name="Content Placeholder 2"/>
          <p:cNvSpPr>
            <a:spLocks noGrp="1"/>
          </p:cNvSpPr>
          <p:nvPr>
            <p:ph idx="1"/>
          </p:nvPr>
        </p:nvSpPr>
        <p:spPr/>
        <p:txBody>
          <a:bodyPr>
            <a:normAutofit/>
          </a:bodyPr>
          <a:lstStyle/>
          <a:p>
            <a:r>
              <a:rPr lang="en-US" sz="2800" dirty="0" smtClean="0"/>
              <a:t>An </a:t>
            </a:r>
            <a:r>
              <a:rPr lang="en-US" sz="2800" b="1" dirty="0" smtClean="0"/>
              <a:t>emergent behavior or emergent property can appear when a number of </a:t>
            </a:r>
            <a:r>
              <a:rPr lang="en-US" sz="2800" dirty="0" smtClean="0"/>
              <a:t>simple entities (agents) operate in an environment, forming more complex behaviors as a collective.</a:t>
            </a:r>
          </a:p>
          <a:p>
            <a:pPr>
              <a:buNone/>
            </a:pPr>
            <a:r>
              <a:rPr lang="en-US" sz="2800" dirty="0" smtClean="0"/>
              <a:t>• An example: the </a:t>
            </a:r>
            <a:r>
              <a:rPr lang="en-US" sz="2800" dirty="0" err="1" smtClean="0"/>
              <a:t>boids</a:t>
            </a:r>
            <a:r>
              <a:rPr lang="en-US" sz="2800" dirty="0" smtClean="0"/>
              <a:t> (http://www.red3d.com/cwr/boids/)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ABS (for social simulation)</a:t>
            </a:r>
            <a:endParaRPr lang="en-US" dirty="0"/>
          </a:p>
        </p:txBody>
      </p:sp>
      <p:sp>
        <p:nvSpPr>
          <p:cNvPr id="3" name="Content Placeholder 2"/>
          <p:cNvSpPr>
            <a:spLocks noGrp="1"/>
          </p:cNvSpPr>
          <p:nvPr>
            <p:ph idx="1"/>
          </p:nvPr>
        </p:nvSpPr>
        <p:spPr/>
        <p:txBody>
          <a:bodyPr>
            <a:normAutofit/>
          </a:bodyPr>
          <a:lstStyle/>
          <a:p>
            <a:r>
              <a:rPr lang="en-US" sz="2000" dirty="0" smtClean="0"/>
              <a:t>An advantage of using computer simulation is that it is necessary to think through one’s basic assumptions very clearly in order to create a useful simulation model.</a:t>
            </a:r>
          </a:p>
          <a:p>
            <a:pPr>
              <a:buNone/>
            </a:pPr>
            <a:r>
              <a:rPr lang="en-US" sz="2000" dirty="0" smtClean="0"/>
              <a:t>       – Every relationship to be modeled has to be specified exactly. Every parameter has to be given a value.</a:t>
            </a:r>
          </a:p>
          <a:p>
            <a:pPr>
              <a:buNone/>
            </a:pPr>
            <a:r>
              <a:rPr lang="en-US" sz="2000" dirty="0" smtClean="0"/>
              <a:t>       – Disadvantages: simulations of complex social processes involve the estimation of many parameters, and adequate data for making the estimates can be difficult to come by.</a:t>
            </a:r>
          </a:p>
          <a:p>
            <a:r>
              <a:rPr lang="en-US" sz="2000" dirty="0" smtClean="0"/>
              <a:t>In some circumstances, it can give insights into the 'emergence' of macro level phenomena from micro level actions.</a:t>
            </a:r>
          </a:p>
          <a:p>
            <a:pPr>
              <a:buNone/>
            </a:pPr>
            <a:endParaRPr lang="en-US" sz="2000" dirty="0" smtClean="0"/>
          </a:p>
          <a:p>
            <a:pPr>
              <a:buNone/>
            </a:pPr>
            <a:r>
              <a:rPr lang="en-US" sz="1600" dirty="0" smtClean="0"/>
              <a:t>Nigel Gilbert, Agent-Based Social Simulation: Dealing with Complexity, centre for Research on Social Simulation, University of Surrey, Guildford, UK, 18 December 2004</a:t>
            </a:r>
            <a:endParaRPr 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dimensions to differentiate agent-based models</a:t>
            </a:r>
            <a:endParaRPr lang="en-US" dirty="0"/>
          </a:p>
        </p:txBody>
      </p:sp>
      <p:sp>
        <p:nvSpPr>
          <p:cNvPr id="3" name="Content Placeholder 2"/>
          <p:cNvSpPr>
            <a:spLocks noGrp="1"/>
          </p:cNvSpPr>
          <p:nvPr>
            <p:ph idx="1"/>
          </p:nvPr>
        </p:nvSpPr>
        <p:spPr/>
        <p:txBody>
          <a:bodyPr>
            <a:normAutofit/>
          </a:bodyPr>
          <a:lstStyle/>
          <a:p>
            <a:r>
              <a:rPr lang="en-US" sz="2400" dirty="0" smtClean="0"/>
              <a:t>Abstract </a:t>
            </a:r>
            <a:r>
              <a:rPr lang="en-US" sz="2400" baseline="-25000" dirty="0" smtClean="0"/>
              <a:t>(such as studying norms and social inequality) </a:t>
            </a:r>
            <a:r>
              <a:rPr lang="en-US" sz="2400" dirty="0" smtClean="0"/>
              <a:t>vs. Descriptive </a:t>
            </a:r>
            <a:r>
              <a:rPr lang="en-US" sz="2400" baseline="-25000" dirty="0" smtClean="0"/>
              <a:t>(such as crowd behavior in emergency evacuation)</a:t>
            </a:r>
          </a:p>
          <a:p>
            <a:r>
              <a:rPr lang="en-US" sz="2400" dirty="0" smtClean="0"/>
              <a:t>Artificial </a:t>
            </a:r>
            <a:r>
              <a:rPr lang="en-US" sz="2400" baseline="-25000" dirty="0" smtClean="0"/>
              <a:t>(engineered systems) </a:t>
            </a:r>
            <a:r>
              <a:rPr lang="en-US" sz="2400" dirty="0" smtClean="0"/>
              <a:t>vs. Realistic </a:t>
            </a:r>
            <a:r>
              <a:rPr lang="en-US" sz="2400" baseline="-25000" dirty="0" smtClean="0"/>
              <a:t>(real society)</a:t>
            </a:r>
          </a:p>
          <a:p>
            <a:r>
              <a:rPr lang="en-US" sz="2400" dirty="0" smtClean="0"/>
              <a:t>Positive </a:t>
            </a:r>
            <a:r>
              <a:rPr lang="en-US" sz="2400" baseline="-25000" dirty="0" smtClean="0"/>
              <a:t>(analyzing a social phenomenon) </a:t>
            </a:r>
            <a:r>
              <a:rPr lang="en-US" sz="2400" dirty="0" smtClean="0"/>
              <a:t>vs. Normative</a:t>
            </a:r>
          </a:p>
          <a:p>
            <a:pPr>
              <a:buNone/>
            </a:pPr>
            <a:r>
              <a:rPr lang="en-US" sz="2400" baseline="-25000" dirty="0" smtClean="0"/>
              <a:t>(policy recommendation)</a:t>
            </a:r>
          </a:p>
          <a:p>
            <a:r>
              <a:rPr lang="en-US" sz="2400" dirty="0" smtClean="0"/>
              <a:t>Spatial vs. Network</a:t>
            </a:r>
          </a:p>
          <a:p>
            <a:r>
              <a:rPr lang="en-US" sz="2400" dirty="0" smtClean="0"/>
              <a:t>Complex vs. Simple </a:t>
            </a:r>
            <a:r>
              <a:rPr lang="en-US" sz="2400" baseline="-25000" dirty="0" smtClean="0"/>
              <a:t>(production system by action rules)</a:t>
            </a:r>
            <a:r>
              <a:rPr lang="en-US" sz="2400" dirty="0" smtClean="0"/>
              <a:t> Agents</a:t>
            </a:r>
          </a:p>
          <a:p>
            <a:pPr>
              <a:buNone/>
            </a:pPr>
            <a:endParaRPr lang="en-US" sz="1600" dirty="0" smtClean="0"/>
          </a:p>
          <a:p>
            <a:pPr>
              <a:buNone/>
            </a:pPr>
            <a:endParaRPr lang="en-US" sz="1600" dirty="0" smtClean="0"/>
          </a:p>
          <a:p>
            <a:pPr>
              <a:buNone/>
            </a:pPr>
            <a:endParaRPr lang="en-US" sz="1600" dirty="0" smtClean="0"/>
          </a:p>
          <a:p>
            <a:pPr>
              <a:buNone/>
            </a:pPr>
            <a:r>
              <a:rPr lang="en-US" sz="1600" dirty="0" smtClean="0"/>
              <a:t>Nigel Gilbert, Agent-Based Social Simulation: Dealing with Complexity, centre for Research on Social Simulation, University of Surrey, Guildford, UK, 18 December 2004</a:t>
            </a:r>
          </a:p>
          <a:p>
            <a:pPr>
              <a:buNone/>
            </a:pPr>
            <a:endParaRPr lang="en-US" sz="2400" dirty="0" smtClean="0"/>
          </a:p>
          <a:p>
            <a:endParaRPr lang="en-US" dirty="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Agent-based simulation</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Some of the simulated entities are </a:t>
            </a:r>
            <a:r>
              <a:rPr lang="en-US" sz="2000" b="1" i="1" dirty="0" smtClean="0"/>
              <a:t>agents</a:t>
            </a:r>
          </a:p>
          <a:p>
            <a:r>
              <a:rPr lang="en-US" sz="2000" dirty="0" smtClean="0"/>
              <a:t>Explicitly represents specific behaviors of specific individuals –contrast with traditional macro-level aggregated representations</a:t>
            </a:r>
          </a:p>
          <a:p>
            <a:r>
              <a:rPr lang="en-US" sz="2000" dirty="0" smtClean="0"/>
              <a:t>Facilitates simulation of group behavior in highly dynamic situations. Allows study of "emergent behavior"</a:t>
            </a:r>
          </a:p>
          <a:p>
            <a:r>
              <a:rPr lang="en-US" sz="2000" dirty="0" smtClean="0"/>
              <a:t>Well-suited to populations of heterogeneous individuals</a:t>
            </a:r>
          </a:p>
          <a:p>
            <a:pPr>
              <a:buNone/>
            </a:pPr>
            <a:r>
              <a:rPr lang="en-US" sz="2000" dirty="0" smtClean="0"/>
              <a:t>       – vehicles (and pedestrians) in traffic situations</a:t>
            </a:r>
          </a:p>
          <a:p>
            <a:pPr>
              <a:buNone/>
            </a:pPr>
            <a:r>
              <a:rPr lang="en-US" sz="2000" dirty="0" smtClean="0"/>
              <a:t>       – actors in financial markets</a:t>
            </a:r>
          </a:p>
          <a:p>
            <a:pPr>
              <a:buNone/>
            </a:pPr>
            <a:r>
              <a:rPr lang="en-US" sz="2000" dirty="0" smtClean="0"/>
              <a:t>       – consumer behavior</a:t>
            </a:r>
          </a:p>
          <a:p>
            <a:pPr>
              <a:buNone/>
            </a:pPr>
            <a:r>
              <a:rPr lang="en-US" sz="2000" dirty="0" smtClean="0"/>
              <a:t>       – humans and machines in battle fields</a:t>
            </a:r>
          </a:p>
          <a:p>
            <a:pPr>
              <a:buNone/>
            </a:pPr>
            <a:r>
              <a:rPr lang="en-US" sz="2000" dirty="0" smtClean="0"/>
              <a:t>       – people in crowds</a:t>
            </a:r>
          </a:p>
          <a:p>
            <a:pPr>
              <a:buNone/>
            </a:pPr>
            <a:r>
              <a:rPr lang="en-US" sz="2000" dirty="0" smtClean="0"/>
              <a:t>       – animals and/or plants in eco-systems</a:t>
            </a:r>
          </a:p>
          <a:p>
            <a:pPr>
              <a:buNone/>
            </a:pPr>
            <a:r>
              <a:rPr lang="en-US" sz="2000" dirty="0" smtClean="0"/>
              <a:t>       – artificial creatures in computer games</a:t>
            </a:r>
          </a:p>
          <a:p>
            <a:pPr>
              <a:buNone/>
            </a:pPr>
            <a:r>
              <a:rPr lang="en-US" sz="2000" dirty="0" smtClean="0"/>
              <a:t>       – enzymes, DNA, and mRNA in a bio cell</a:t>
            </a: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r>
              <a:rPr lang="en-US" dirty="0" smtClean="0"/>
              <a:t>Some argues that agents should contain both base-level rules for behavior as well as a higher-level rule set of “rules to change the rules”.</a:t>
            </a:r>
          </a:p>
          <a:p>
            <a:r>
              <a:rPr lang="en-US" dirty="0" smtClean="0"/>
              <a:t>Base-level rules: responses to the environment</a:t>
            </a:r>
          </a:p>
          <a:p>
            <a:r>
              <a:rPr lang="en-US" dirty="0" smtClean="0"/>
              <a:t>Higher-level rules: provide adaptation</a:t>
            </a:r>
          </a:p>
          <a:p>
            <a:r>
              <a:rPr lang="en-US" dirty="0" smtClean="0"/>
              <a:t>Some </a:t>
            </a:r>
            <a:r>
              <a:rPr lang="en-US" dirty="0" smtClean="0"/>
              <a:t>emphasizes </a:t>
            </a:r>
            <a:r>
              <a:rPr lang="en-US" dirty="0" smtClean="0"/>
              <a:t>the essential characteristic of autonomous behavior</a:t>
            </a:r>
          </a:p>
          <a:p>
            <a:r>
              <a:rPr lang="en-US" dirty="0" smtClean="0"/>
              <a:t>The fundamental feature is the capability to make independent decisions. Agents should be active instead of purely passive.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of agent properties</a:t>
            </a:r>
            <a:endParaRPr lang="en-US" dirty="0"/>
          </a:p>
        </p:txBody>
      </p:sp>
      <p:sp>
        <p:nvSpPr>
          <p:cNvPr id="3" name="Content Placeholder 2"/>
          <p:cNvSpPr>
            <a:spLocks noGrp="1"/>
          </p:cNvSpPr>
          <p:nvPr>
            <p:ph idx="1"/>
          </p:nvPr>
        </p:nvSpPr>
        <p:spPr/>
        <p:txBody>
          <a:bodyPr>
            <a:normAutofit/>
          </a:bodyPr>
          <a:lstStyle/>
          <a:p>
            <a:pPr>
              <a:buNone/>
            </a:pPr>
            <a:endParaRPr lang="en-US" sz="2400" dirty="0" smtClean="0"/>
          </a:p>
          <a:p>
            <a:endParaRPr lang="en-US" dirty="0"/>
          </a:p>
          <a:p>
            <a:pPr>
              <a:buNone/>
            </a:pPr>
            <a:endParaRPr lang="en-US" dirty="0"/>
          </a:p>
        </p:txBody>
      </p:sp>
      <p:pic>
        <p:nvPicPr>
          <p:cNvPr id="26625" name="Picture 1" descr="C:\Users\Feng Gu\AppData\Roaming\Tencent\Users\55982844\QQ\WinTemp\RichOle\7S{2L[Q[JYPC(BE2GB{{WY9.jpg"/>
          <p:cNvPicPr>
            <a:picLocks noChangeAspect="1" noChangeArrowheads="1"/>
          </p:cNvPicPr>
          <p:nvPr/>
        </p:nvPicPr>
        <p:blipFill>
          <a:blip r:embed="rId2" cstate="print"/>
          <a:srcRect/>
          <a:stretch>
            <a:fillRect/>
          </a:stretch>
        </p:blipFill>
        <p:spPr bwMode="auto">
          <a:xfrm>
            <a:off x="2057400" y="2286000"/>
            <a:ext cx="5476875" cy="31527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http://ccl.northwestern.edu/netlogo/models/</a:t>
            </a:r>
          </a:p>
          <a:p>
            <a:r>
              <a:rPr lang="en-US" dirty="0" smtClean="0"/>
              <a:t>http://www.spiderland.org/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“Structure” view of a ABM</a:t>
            </a:r>
            <a:endParaRPr lang="en-US" dirty="0"/>
          </a:p>
        </p:txBody>
      </p:sp>
      <p:sp>
        <p:nvSpPr>
          <p:cNvPr id="3" name="Content Placeholder 2"/>
          <p:cNvSpPr>
            <a:spLocks noGrp="1"/>
          </p:cNvSpPr>
          <p:nvPr>
            <p:ph idx="1"/>
          </p:nvPr>
        </p:nvSpPr>
        <p:spPr/>
        <p:txBody>
          <a:bodyPr>
            <a:normAutofi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dirty="0"/>
          </a:p>
          <a:p>
            <a:pPr>
              <a:buNone/>
            </a:pPr>
            <a:endParaRPr lang="en-US" dirty="0"/>
          </a:p>
        </p:txBody>
      </p:sp>
      <p:pic>
        <p:nvPicPr>
          <p:cNvPr id="4" name="Picture 1" descr="C:\Users\Feng Gu\AppData\Roaming\Tencent\Users\55982844\QQ\WinTemp\RichOle\@~@ATQILOI0`N~DSJX$F3UO.jpg"/>
          <p:cNvPicPr>
            <a:picLocks noChangeAspect="1" noChangeArrowheads="1"/>
          </p:cNvPicPr>
          <p:nvPr/>
        </p:nvPicPr>
        <p:blipFill>
          <a:blip r:embed="rId2" cstate="print"/>
          <a:srcRect/>
          <a:stretch>
            <a:fillRect/>
          </a:stretch>
        </p:blipFill>
        <p:spPr bwMode="auto">
          <a:xfrm>
            <a:off x="1066800" y="2133600"/>
            <a:ext cx="6735029" cy="36576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Discussion </a:t>
            </a:r>
            <a:endParaRPr lang="en-US" dirty="0"/>
          </a:p>
        </p:txBody>
      </p:sp>
      <p:pic>
        <p:nvPicPr>
          <p:cNvPr id="20481" name="Picture 1" descr="C:\Users\Feng Gu\AppData\Roaming\Tencent\Users\55982844\QQ\WinTemp\RichOle\7_IZJP(P{{2R$_F4[DNVMEM.jpg"/>
          <p:cNvPicPr>
            <a:picLocks noChangeAspect="1" noChangeArrowheads="1"/>
          </p:cNvPicPr>
          <p:nvPr/>
        </p:nvPicPr>
        <p:blipFill>
          <a:blip r:embed="rId2" cstate="print"/>
          <a:srcRect/>
          <a:stretch>
            <a:fillRect/>
          </a:stretch>
        </p:blipFill>
        <p:spPr bwMode="auto">
          <a:xfrm>
            <a:off x="-1577" y="0"/>
            <a:ext cx="9145577" cy="66294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model an agent: agent architecture</a:t>
            </a:r>
            <a:endParaRPr lang="en-US" dirty="0"/>
          </a:p>
        </p:txBody>
      </p:sp>
      <p:sp>
        <p:nvSpPr>
          <p:cNvPr id="3" name="Content Placeholder 2"/>
          <p:cNvSpPr>
            <a:spLocks noGrp="1"/>
          </p:cNvSpPr>
          <p:nvPr>
            <p:ph idx="1"/>
          </p:nvPr>
        </p:nvSpPr>
        <p:spPr/>
        <p:txBody>
          <a:bodyPr>
            <a:normAutofit/>
          </a:bodyPr>
          <a:lstStyle/>
          <a:p>
            <a:r>
              <a:rPr lang="en-US" sz="2000" dirty="0" smtClean="0"/>
              <a:t>Simple agent</a:t>
            </a:r>
          </a:p>
          <a:p>
            <a:pPr>
              <a:buNone/>
            </a:pPr>
            <a:r>
              <a:rPr lang="en-US" sz="2000" dirty="0" smtClean="0"/>
              <a:t>       – if-then rules. Example: game of life</a:t>
            </a:r>
          </a:p>
          <a:p>
            <a:pPr>
              <a:buNone/>
            </a:pPr>
            <a:r>
              <a:rPr lang="en-US" sz="2000" dirty="0" smtClean="0"/>
              <a:t>       – FSM</a:t>
            </a:r>
          </a:p>
          <a:p>
            <a:r>
              <a:rPr lang="en-US" sz="2000" dirty="0" smtClean="0"/>
              <a:t>Behavior-based agents</a:t>
            </a:r>
          </a:p>
          <a:p>
            <a:pPr>
              <a:buNone/>
            </a:pPr>
            <a:r>
              <a:rPr lang="en-US" sz="2000" dirty="0" smtClean="0"/>
              <a:t>       – </a:t>
            </a:r>
            <a:r>
              <a:rPr lang="en-US" sz="2000" dirty="0" err="1" smtClean="0"/>
              <a:t>Subsumption</a:t>
            </a:r>
            <a:endParaRPr lang="en-US" sz="2000" dirty="0" smtClean="0"/>
          </a:p>
          <a:p>
            <a:pPr>
              <a:buNone/>
            </a:pPr>
            <a:r>
              <a:rPr lang="en-US" sz="2000" dirty="0" smtClean="0"/>
              <a:t>       – </a:t>
            </a:r>
            <a:r>
              <a:rPr lang="en-US" sz="2000" dirty="0" err="1" smtClean="0"/>
              <a:t>Maes</a:t>
            </a:r>
            <a:r>
              <a:rPr lang="en-US" sz="2000" dirty="0" smtClean="0"/>
              <a:t>’ spreading activation network</a:t>
            </a:r>
          </a:p>
          <a:p>
            <a:pPr>
              <a:buNone/>
            </a:pPr>
            <a:r>
              <a:rPr lang="en-US" sz="2000" dirty="0" smtClean="0"/>
              <a:t>       – Motor Schema</a:t>
            </a:r>
          </a:p>
          <a:p>
            <a:r>
              <a:rPr lang="en-US" sz="2000" dirty="0" smtClean="0"/>
              <a:t>Multi-Layer architecture</a:t>
            </a:r>
          </a:p>
          <a:p>
            <a:r>
              <a:rPr lang="en-US" sz="2000" dirty="0" smtClean="0"/>
              <a:t>BDI (Belief – Desire – Intention)</a:t>
            </a:r>
          </a:p>
          <a:p>
            <a:r>
              <a:rPr lang="en-US" sz="2000" dirty="0" smtClean="0"/>
              <a:t>Cognitive Architecture: Soar, ACT-R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ABM?</a:t>
            </a:r>
            <a:endParaRPr lang="en-US" dirty="0"/>
          </a:p>
        </p:txBody>
      </p:sp>
      <p:sp>
        <p:nvSpPr>
          <p:cNvPr id="3" name="Content Placeholder 2"/>
          <p:cNvSpPr>
            <a:spLocks noGrp="1"/>
          </p:cNvSpPr>
          <p:nvPr>
            <p:ph idx="1"/>
          </p:nvPr>
        </p:nvSpPr>
        <p:spPr/>
        <p:txBody>
          <a:bodyPr>
            <a:normAutofit/>
          </a:bodyPr>
          <a:lstStyle/>
          <a:p>
            <a:r>
              <a:rPr lang="en-US" sz="2000" dirty="0" smtClean="0"/>
              <a:t> Emergence: simple rules  complex behavior</a:t>
            </a:r>
          </a:p>
          <a:p>
            <a:r>
              <a:rPr lang="en-US" sz="2000" dirty="0" smtClean="0"/>
              <a:t> “Locality” : no global knowledge; agents interact with their</a:t>
            </a:r>
          </a:p>
          <a:p>
            <a:r>
              <a:rPr lang="en-US" sz="2000" dirty="0" smtClean="0"/>
              <a:t>“local” neighbors only</a:t>
            </a:r>
          </a:p>
          <a:p>
            <a:r>
              <a:rPr lang="en-US" sz="2000" dirty="0" smtClean="0"/>
              <a:t> Spatial system</a:t>
            </a:r>
          </a:p>
          <a:p>
            <a:r>
              <a:rPr lang="en-US" sz="2000" dirty="0" smtClean="0"/>
              <a:t> Social network</a:t>
            </a:r>
          </a:p>
          <a:p>
            <a:r>
              <a:rPr lang="en-US" sz="2000" dirty="0" smtClean="0"/>
              <a:t> Heterogeneity is important</a:t>
            </a:r>
          </a:p>
          <a:p>
            <a:r>
              <a:rPr lang="en-US" sz="2000" dirty="0" smtClean="0"/>
              <a:t> The system is constructed by “individual agents” by nature</a:t>
            </a:r>
          </a:p>
          <a:p>
            <a:pPr>
              <a:buNone/>
            </a:pPr>
            <a:endParaRPr lang="en-US" sz="2000" dirty="0" smtClean="0"/>
          </a:p>
          <a:p>
            <a:pPr>
              <a:buNone/>
            </a:pPr>
            <a:r>
              <a:rPr lang="en-US" sz="1600" dirty="0" smtClean="0"/>
              <a:t>When to use Discrete Event Simulation Model?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None/>
            </a:pPr>
            <a:r>
              <a:rPr lang="en-US" sz="2000" dirty="0" smtClean="0"/>
              <a:t>1. C. </a:t>
            </a:r>
            <a:r>
              <a:rPr lang="en-US" sz="2000" dirty="0" err="1" smtClean="0"/>
              <a:t>Macal</a:t>
            </a:r>
            <a:r>
              <a:rPr lang="en-US" sz="2000" dirty="0" smtClean="0"/>
              <a:t>, and M. North. Tutorial on Agent-Based Modeling and Simulation Part 2: How to Model with Agent, Proceedings of the 2006 Winter Simulation Conference, 2006. </a:t>
            </a:r>
          </a:p>
          <a:p>
            <a:pPr>
              <a:buNone/>
            </a:pPr>
            <a:r>
              <a:rPr lang="en-US" sz="2000" dirty="0" smtClean="0"/>
              <a:t>2. Agent Based Modeling: Population Health from the Bottom Up 2007 Symposia Series on Systems Science and Health http://obssr.od.nih.gov/news_and_events/lectures_and_seminars/systems_symposia_series/system_symposium_three/systems_symposium_three.aspx</a:t>
            </a:r>
          </a:p>
          <a:p>
            <a:pPr>
              <a:buNone/>
            </a:pPr>
            <a:r>
              <a:rPr lang="en-US" sz="2000" dirty="0" smtClean="0"/>
              <a:t>3. A </a:t>
            </a:r>
            <a:r>
              <a:rPr lang="en-US" sz="2000" dirty="0" err="1" smtClean="0"/>
              <a:t>videocast</a:t>
            </a:r>
            <a:r>
              <a:rPr lang="en-US" sz="2000" dirty="0" smtClean="0"/>
              <a:t>: </a:t>
            </a:r>
            <a:r>
              <a:rPr lang="en-US" sz="2000" dirty="0" smtClean="0">
                <a:hlinkClick r:id="rId2"/>
              </a:rPr>
              <a:t>http://www.videocast.nih.gov/ram/ss071307.ram</a:t>
            </a:r>
            <a:r>
              <a:rPr lang="en-US" sz="2000" dirty="0" smtClean="0"/>
              <a:t> Go to http://videocast.nih.gov/ and search “Agent Based Modeling: Population Health from the Bottom Up”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sz="2400" dirty="0" smtClean="0"/>
              <a:t>Characteristics</a:t>
            </a:r>
          </a:p>
          <a:p>
            <a:pPr>
              <a:buNone/>
            </a:pPr>
            <a:r>
              <a:rPr lang="en-US" sz="2400" dirty="0" smtClean="0"/>
              <a:t>    -identifiable, self-contained</a:t>
            </a:r>
          </a:p>
          <a:p>
            <a:pPr>
              <a:buNone/>
            </a:pPr>
            <a:r>
              <a:rPr lang="en-US" sz="2400" dirty="0" smtClean="0"/>
              <a:t>    - situated, in an environment</a:t>
            </a:r>
          </a:p>
          <a:p>
            <a:pPr>
              <a:buNone/>
            </a:pPr>
            <a:r>
              <a:rPr lang="en-US" sz="2400" dirty="0" smtClean="0"/>
              <a:t>    -goal-directed</a:t>
            </a:r>
          </a:p>
          <a:p>
            <a:pPr>
              <a:buNone/>
            </a:pPr>
            <a:r>
              <a:rPr lang="en-US" sz="2400" dirty="0" smtClean="0"/>
              <a:t>    -autonomous and self-directed</a:t>
            </a:r>
          </a:p>
          <a:p>
            <a:pPr>
              <a:buNone/>
            </a:pPr>
            <a:r>
              <a:rPr lang="en-US" sz="2400" dirty="0" smtClean="0"/>
              <a:t>     -flexible, can learn and adapt </a:t>
            </a:r>
          </a:p>
          <a:p>
            <a:pPr>
              <a:buNone/>
            </a:pPr>
            <a:r>
              <a:rPr lang="en-US" sz="2400" dirty="0" smtClean="0"/>
              <a:t>       its behaviors </a:t>
            </a:r>
          </a:p>
          <a:p>
            <a:r>
              <a:rPr lang="en-US" sz="1800" dirty="0" smtClean="0"/>
              <a:t>Unlike particle systems (idealized gas particles for example), which are the subject of the field of particle simulation, agents are diverse, heterogeneous, and dynamic in their attributes and behavioral rules. Behavioral rules vary in their sophistication, how much information is considered in the agent decisions (cognitive “load”), the agent’s internal models of the external world including other agents, and the extent of memory of past events the agent retains and uses in its decisions. Agents also vary by their attributes and accumulated resources.</a:t>
            </a:r>
          </a:p>
          <a:p>
            <a:pPr>
              <a:buNone/>
            </a:pPr>
            <a:endParaRPr lang="en-US" dirty="0"/>
          </a:p>
        </p:txBody>
      </p:sp>
      <p:pic>
        <p:nvPicPr>
          <p:cNvPr id="52225" name="Picture 1" descr="C:\Users\Feng Gu\AppData\Roaming\Tencent\Users\55982844\QQ\WinTemp\RichOle\{FP5V5@_IK864Q4FS)ZUEBP.jpg"/>
          <p:cNvPicPr>
            <a:picLocks noChangeAspect="1" noChangeArrowheads="1"/>
          </p:cNvPicPr>
          <p:nvPr/>
        </p:nvPicPr>
        <p:blipFill>
          <a:blip r:embed="rId2" cstate="print"/>
          <a:srcRect/>
          <a:stretch>
            <a:fillRect/>
          </a:stretch>
        </p:blipFill>
        <p:spPr bwMode="auto">
          <a:xfrm>
            <a:off x="5105400" y="1066800"/>
            <a:ext cx="3775969" cy="3352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ABM?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Systems are more complex in terms of their interdependencies (traditional tools are no longer applicable)</a:t>
            </a:r>
          </a:p>
          <a:p>
            <a:r>
              <a:rPr lang="en-US" dirty="0" smtClean="0"/>
              <a:t>Some systems are too complex to adequately model (economic markets, take a more realistic view of them)</a:t>
            </a:r>
          </a:p>
          <a:p>
            <a:r>
              <a:rPr lang="en-US" dirty="0" smtClean="0"/>
              <a:t>Data are organized into databases at finer levels of granularity (micro-data can support micro-simulations)</a:t>
            </a:r>
          </a:p>
          <a:p>
            <a:r>
              <a:rPr lang="en-US" dirty="0" smtClean="0"/>
              <a:t>Computational power is advancing rapidly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Root in complex adaptive systems (CAS)</a:t>
            </a:r>
          </a:p>
          <a:p>
            <a:r>
              <a:rPr lang="en-US" dirty="0" smtClean="0"/>
              <a:t>Tends to be descriptive</a:t>
            </a:r>
          </a:p>
          <a:p>
            <a:r>
              <a:rPr lang="en-US" dirty="0" smtClean="0"/>
              <a:t>CAS motivated by investigations into adaption and emergence of biological systems</a:t>
            </a:r>
          </a:p>
          <a:p>
            <a:r>
              <a:rPr lang="en-US" dirty="0" smtClean="0"/>
              <a:t>Properties of CAS</a:t>
            </a:r>
          </a:p>
          <a:p>
            <a:pPr>
              <a:buNone/>
            </a:pPr>
            <a:r>
              <a:rPr lang="en-US" dirty="0" smtClean="0"/>
              <a:t>    -Aggregation , allow group to form</a:t>
            </a:r>
          </a:p>
          <a:p>
            <a:pPr>
              <a:buNone/>
            </a:pPr>
            <a:r>
              <a:rPr lang="en-US" dirty="0" smtClean="0"/>
              <a:t>     -Nonlinearity, invalidates simple extrapolation</a:t>
            </a:r>
          </a:p>
          <a:p>
            <a:pPr>
              <a:buNone/>
            </a:pPr>
            <a:r>
              <a:rPr lang="en-US" dirty="0" smtClean="0"/>
              <a:t>     -Flows, allow the transfer and transformation </a:t>
            </a:r>
            <a:r>
              <a:rPr lang="en-US" dirty="0" smtClean="0"/>
              <a:t>of </a:t>
            </a:r>
            <a:r>
              <a:rPr lang="en-US" dirty="0" smtClean="0"/>
              <a:t>resources and information</a:t>
            </a:r>
          </a:p>
          <a:p>
            <a:pPr>
              <a:buNone/>
            </a:pPr>
            <a:r>
              <a:rPr lang="en-US" dirty="0" smtClean="0"/>
              <a:t>     </a:t>
            </a:r>
            <a:r>
              <a:rPr lang="en-US" dirty="0" smtClean="0"/>
              <a:t>-</a:t>
            </a:r>
            <a:r>
              <a:rPr lang="en-US" dirty="0" smtClean="0"/>
              <a:t>Diversity, allows agents to the system property of robustness</a:t>
            </a:r>
          </a:p>
          <a:p>
            <a:r>
              <a:rPr lang="en-US" dirty="0" smtClean="0"/>
              <a:t>CAS mechanisms</a:t>
            </a:r>
          </a:p>
          <a:p>
            <a:pPr>
              <a:buNone/>
            </a:pPr>
            <a:r>
              <a:rPr lang="en-US" dirty="0" smtClean="0"/>
              <a:t>      -tagging, to be named and recognized</a:t>
            </a:r>
          </a:p>
          <a:p>
            <a:pPr>
              <a:buNone/>
            </a:pPr>
            <a:r>
              <a:rPr lang="en-US" dirty="0" smtClean="0"/>
              <a:t>      -Internal models, allow agents to reason about their worlds</a:t>
            </a:r>
          </a:p>
          <a:p>
            <a:pPr>
              <a:buNone/>
            </a:pPr>
            <a:r>
              <a:rPr lang="en-US" dirty="0" smtClean="0"/>
              <a:t>      -Building blocks, allows components and whole system to composed of simpler components.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err="1" smtClean="0"/>
              <a:t>Boids</a:t>
            </a:r>
            <a:endParaRPr lang="en-US" dirty="0"/>
          </a:p>
        </p:txBody>
      </p:sp>
      <p:sp>
        <p:nvSpPr>
          <p:cNvPr id="3" name="Content Placeholder 2"/>
          <p:cNvSpPr>
            <a:spLocks noGrp="1"/>
          </p:cNvSpPr>
          <p:nvPr>
            <p:ph idx="1"/>
          </p:nvPr>
        </p:nvSpPr>
        <p:spPr/>
        <p:txBody>
          <a:bodyPr>
            <a:normAutofit/>
          </a:bodyPr>
          <a:lstStyle/>
          <a:p>
            <a:r>
              <a:rPr lang="en-US" sz="2000" dirty="0" smtClean="0"/>
              <a:t>Rules </a:t>
            </a:r>
          </a:p>
          <a:p>
            <a:pPr>
              <a:buNone/>
            </a:pPr>
            <a:r>
              <a:rPr lang="en-US" sz="2000" dirty="0" smtClean="0"/>
              <a:t>    -Cohesion, each agent steers towards the average position of its nearby </a:t>
            </a:r>
            <a:r>
              <a:rPr lang="en-US" sz="2000" dirty="0" err="1" smtClean="0"/>
              <a:t>flockmates</a:t>
            </a:r>
            <a:endParaRPr lang="en-US" sz="2000" dirty="0" smtClean="0"/>
          </a:p>
          <a:p>
            <a:pPr>
              <a:buNone/>
            </a:pPr>
            <a:r>
              <a:rPr lang="en-US" sz="2000" dirty="0" smtClean="0"/>
              <a:t>   -Separation, each agent steers to avoid crowding local </a:t>
            </a:r>
            <a:r>
              <a:rPr lang="en-US" sz="2000" dirty="0" err="1" smtClean="0"/>
              <a:t>flockmates</a:t>
            </a:r>
            <a:endParaRPr lang="en-US" sz="2000" dirty="0" smtClean="0"/>
          </a:p>
          <a:p>
            <a:pPr>
              <a:buNone/>
            </a:pPr>
            <a:r>
              <a:rPr lang="en-US" sz="2000" dirty="0" smtClean="0"/>
              <a:t>    -Alignment, each agent steers towards the average heading of local </a:t>
            </a:r>
            <a:r>
              <a:rPr lang="en-US" sz="2000" dirty="0" err="1" smtClean="0"/>
              <a:t>flockmates</a:t>
            </a:r>
            <a:endParaRPr lang="en-US" sz="2000" dirty="0" smtClean="0"/>
          </a:p>
          <a:p>
            <a:r>
              <a:rPr lang="en-US" sz="2000" dirty="0" smtClean="0"/>
              <a:t>Nearby or local refers to immediate neighborhood or defined by some distance measure</a:t>
            </a:r>
          </a:p>
          <a:p>
            <a:r>
              <a:rPr lang="en-US" sz="2000" dirty="0" smtClean="0">
                <a:hlinkClick r:id="rId2"/>
              </a:rPr>
              <a:t>http://www.red3d.com/cwr/boids/</a:t>
            </a:r>
            <a:endParaRPr lang="en-US" sz="2000" dirty="0" smtClean="0"/>
          </a:p>
          <a:p>
            <a:endParaRPr lang="en-US" dirty="0" smtClean="0"/>
          </a:p>
          <a:p>
            <a:pPr>
              <a:buNone/>
            </a:pPr>
            <a:endParaRPr lang="en-US" dirty="0"/>
          </a:p>
        </p:txBody>
      </p:sp>
      <p:pic>
        <p:nvPicPr>
          <p:cNvPr id="1025" name="Picture 1" descr="C:\Users\Feng Gu\AppData\Roaming\Tencent\Users\55982844\QQ\WinTemp\RichOle\IK[J9838}}U]_S[7AONA24H.jpg"/>
          <p:cNvPicPr>
            <a:picLocks noChangeAspect="1" noChangeArrowheads="1"/>
          </p:cNvPicPr>
          <p:nvPr/>
        </p:nvPicPr>
        <p:blipFill>
          <a:blip r:embed="rId3" cstate="print"/>
          <a:srcRect/>
          <a:stretch>
            <a:fillRect/>
          </a:stretch>
        </p:blipFill>
        <p:spPr bwMode="auto">
          <a:xfrm>
            <a:off x="1524000" y="4667250"/>
            <a:ext cx="2543175" cy="2190750"/>
          </a:xfrm>
          <a:prstGeom prst="rect">
            <a:avLst/>
          </a:prstGeom>
          <a:noFill/>
        </p:spPr>
      </p:pic>
      <p:pic>
        <p:nvPicPr>
          <p:cNvPr id="1027" name="Picture 3" descr="C:\Users\Feng Gu\AppData\Roaming\Tencent\Users\55982844\QQ\WinTemp\RichOle\K8FT%OJ{%W7F_0~$4}NRJS8.jpg"/>
          <p:cNvPicPr>
            <a:picLocks noChangeAspect="1" noChangeArrowheads="1"/>
          </p:cNvPicPr>
          <p:nvPr/>
        </p:nvPicPr>
        <p:blipFill>
          <a:blip r:embed="rId4" cstate="print"/>
          <a:srcRect/>
          <a:stretch>
            <a:fillRect/>
          </a:stretch>
        </p:blipFill>
        <p:spPr bwMode="auto">
          <a:xfrm>
            <a:off x="4876800" y="4648200"/>
            <a:ext cx="2524125" cy="2209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err="1" smtClean="0"/>
              <a:t>Boids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Observations of the rules</a:t>
            </a:r>
          </a:p>
          <a:p>
            <a:pPr>
              <a:buNone/>
            </a:pPr>
            <a:r>
              <a:rPr lang="en-US" dirty="0" smtClean="0"/>
              <a:t>    - Rules are simple</a:t>
            </a:r>
          </a:p>
          <a:p>
            <a:pPr>
              <a:buNone/>
            </a:pPr>
            <a:r>
              <a:rPr lang="en-US" dirty="0" smtClean="0"/>
              <a:t>    </a:t>
            </a:r>
            <a:r>
              <a:rPr lang="en-US" dirty="0" smtClean="0"/>
              <a:t>-</a:t>
            </a:r>
            <a:r>
              <a:rPr lang="en-US" dirty="0" smtClean="0"/>
              <a:t>Rules use only local information</a:t>
            </a:r>
          </a:p>
          <a:p>
            <a:r>
              <a:rPr lang="en-US" dirty="0" smtClean="0"/>
              <a:t>Observations from the </a:t>
            </a:r>
            <a:r>
              <a:rPr lang="en-US" dirty="0" err="1" smtClean="0"/>
              <a:t>Boids</a:t>
            </a:r>
            <a:r>
              <a:rPr lang="en-US" dirty="0" smtClean="0"/>
              <a:t> model</a:t>
            </a:r>
          </a:p>
          <a:p>
            <a:pPr>
              <a:buNone/>
            </a:pPr>
            <a:r>
              <a:rPr lang="en-US" dirty="0" smtClean="0"/>
              <a:t>    -Sustainable patterns can emerge in systems that are completely described by simple deterministic rules based on only local information</a:t>
            </a:r>
          </a:p>
          <a:p>
            <a:pPr>
              <a:buNone/>
            </a:pPr>
            <a:r>
              <a:rPr lang="en-US" dirty="0" smtClean="0"/>
              <a:t>    -Patterns that develop can be extremely sensitive to the initial conditions</a:t>
            </a:r>
          </a:p>
          <a:p>
            <a:pPr>
              <a:buNone/>
            </a:pPr>
            <a:r>
              <a:rPr lang="en-US" dirty="0" smtClean="0"/>
              <a:t>    -Based on simple rules and agent interaction, natural systems seemingly exhibit collective intelligence, or swarm intelligence, even without the existence of or the direction provided by a central authority</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2866</TotalTime>
  <Words>3408</Words>
  <Application>Microsoft Office PowerPoint</Application>
  <PresentationFormat>On-screen Show (4:3)</PresentationFormat>
  <Paragraphs>284</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Agent-based Simulation</vt:lpstr>
      <vt:lpstr>Agent-based model</vt:lpstr>
      <vt:lpstr>Agents</vt:lpstr>
      <vt:lpstr>Agent</vt:lpstr>
      <vt:lpstr>Agent</vt:lpstr>
      <vt:lpstr>Why ABM?</vt:lpstr>
      <vt:lpstr>Background</vt:lpstr>
      <vt:lpstr>Example-Boids</vt:lpstr>
      <vt:lpstr>Example-Boids</vt:lpstr>
      <vt:lpstr>Example-Boids</vt:lpstr>
      <vt:lpstr>ABM in social science</vt:lpstr>
      <vt:lpstr>ABM in economics</vt:lpstr>
      <vt:lpstr>ABM applications in other areas</vt:lpstr>
      <vt:lpstr>Basis for social interaction-topology</vt:lpstr>
      <vt:lpstr>ABM applications</vt:lpstr>
      <vt:lpstr>A real-world ABM example</vt:lpstr>
      <vt:lpstr>EMCAS</vt:lpstr>
      <vt:lpstr>Agents in EMCAS</vt:lpstr>
      <vt:lpstr>How to do ABM</vt:lpstr>
      <vt:lpstr>How to do ABM</vt:lpstr>
      <vt:lpstr>How to do ABM</vt:lpstr>
      <vt:lpstr>Steps to build an agent model</vt:lpstr>
      <vt:lpstr>Discover agents</vt:lpstr>
      <vt:lpstr>ABM lifecycle</vt:lpstr>
      <vt:lpstr>ABM toolkits</vt:lpstr>
      <vt:lpstr>ABM toolkits</vt:lpstr>
      <vt:lpstr>A supply chain example</vt:lpstr>
      <vt:lpstr>A supply chain example</vt:lpstr>
      <vt:lpstr>A supply chain example</vt:lpstr>
      <vt:lpstr>A supply chain example</vt:lpstr>
      <vt:lpstr>A supply chain example</vt:lpstr>
      <vt:lpstr>A supply chain example</vt:lpstr>
      <vt:lpstr>A supply chain example</vt:lpstr>
      <vt:lpstr>When AMB</vt:lpstr>
      <vt:lpstr>ABS: A crowd behavior simulation example</vt:lpstr>
      <vt:lpstr>Emergent behavior</vt:lpstr>
      <vt:lpstr>Advantages of ABS (for social simulation)</vt:lpstr>
      <vt:lpstr>Some dimensions to differentiate agent-based models</vt:lpstr>
      <vt:lpstr>Agent-based simulation</vt:lpstr>
      <vt:lpstr>Spectrum of agent properties</vt:lpstr>
      <vt:lpstr>Other examples</vt:lpstr>
      <vt:lpstr>A “Structure” view of a ABM</vt:lpstr>
      <vt:lpstr>Discussion </vt:lpstr>
      <vt:lpstr>How to model an agent: agent architecture</vt:lpstr>
      <vt:lpstr>When to use ABM?</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Systems and Modeling and Simulation</dc:title>
  <dc:creator>Feng Gu</dc:creator>
  <cp:lastModifiedBy>Feng Gu</cp:lastModifiedBy>
  <cp:revision>273</cp:revision>
  <dcterms:created xsi:type="dcterms:W3CDTF">2014-09-02T01:11:45Z</dcterms:created>
  <dcterms:modified xsi:type="dcterms:W3CDTF">2014-10-14T18:10:42Z</dcterms:modified>
</cp:coreProperties>
</file>