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9" r:id="rId4"/>
    <p:sldId id="260" r:id="rId5"/>
    <p:sldId id="261" r:id="rId6"/>
    <p:sldId id="308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309" r:id="rId19"/>
    <p:sldId id="276" r:id="rId20"/>
    <p:sldId id="277" r:id="rId21"/>
    <p:sldId id="278" r:id="rId22"/>
    <p:sldId id="279" r:id="rId23"/>
    <p:sldId id="280" r:id="rId24"/>
    <p:sldId id="281" r:id="rId25"/>
    <p:sldId id="285" r:id="rId26"/>
    <p:sldId id="286" r:id="rId27"/>
    <p:sldId id="287" r:id="rId28"/>
    <p:sldId id="288" r:id="rId29"/>
    <p:sldId id="290" r:id="rId30"/>
    <p:sldId id="291" r:id="rId31"/>
    <p:sldId id="293" r:id="rId32"/>
    <p:sldId id="294" r:id="rId33"/>
    <p:sldId id="296" r:id="rId34"/>
    <p:sldId id="297" r:id="rId35"/>
    <p:sldId id="298" r:id="rId36"/>
    <p:sldId id="299" r:id="rId37"/>
    <p:sldId id="301" r:id="rId38"/>
    <p:sldId id="302" r:id="rId39"/>
    <p:sldId id="303" r:id="rId40"/>
    <p:sldId id="304" r:id="rId41"/>
    <p:sldId id="305" r:id="rId42"/>
    <p:sldId id="306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7343-7FC6-4F59-83E2-50ABCF246B8A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9DAF-34DA-4A10-915D-F991085F0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374B6-4220-4A66-8C38-8B380605463E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C6582-B3F4-43DF-B694-78169478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6582-B3F4-43DF-B694-78169478974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6582-B3F4-43DF-B694-78169478974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AEF3-6296-4258-ADE9-E393C876B58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File:FD-DEVS_PINGPON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DEVS and DEVS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Feng Gu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event time segments</a:t>
            </a:r>
            <a:endParaRPr lang="en-US" dirty="0"/>
          </a:p>
        </p:txBody>
      </p:sp>
      <p:pic>
        <p:nvPicPr>
          <p:cNvPr id="35841" name="Picture 1" descr="C:\Users\Feng Gu\AppData\Roaming\Tencent\Users\55982844\QQ\WinTemp\RichOle\SFY%W~Z7}JFA283~YC1C@Q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629400" cy="415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DEVS background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DEVS = Discrete Event System Specification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Provides formal M&amp;S framework: specification, simulation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Derived from Mathematical dynamical system theory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Supports hierarchical, modular composition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Object oriented implementation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Supports discrete and continuous paradigms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Exploits efficient parallel and distributed simulation techniques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DEVS is a modular modeling approach. A DEVS model does not directly schedule other models’ events. </a:t>
            </a:r>
          </a:p>
          <a:p>
            <a:r>
              <a:rPr lang="en-US" sz="2000" dirty="0" smtClean="0"/>
              <a:t>DEVS separates a model and its simulator in an explicit way. We focus on the modeling aspect in this class. </a:t>
            </a:r>
          </a:p>
          <a:p>
            <a:r>
              <a:rPr lang="en-US" sz="2000" dirty="0" smtClean="0"/>
              <a:t>DEVS defines a specification for discrete event models.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2769" name="Picture 1" descr="C:\Users\Feng Gu\AppData\Roaming\Tencent\Users\55982844\QQ\WinTemp\RichOle\6V]3$OY_73I_)ZN7}0FQ)%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2362200"/>
            <a:ext cx="655416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1745" name="Picture 1" descr="C:\Users\Feng Gu\AppData\Roaming\Tencent\Users\55982844\QQ\WinTemp\RichOle\ISYM(E[RRV3)VU$$CGAW~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629400" cy="490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Two kinds of models</a:t>
            </a:r>
          </a:p>
          <a:p>
            <a:r>
              <a:rPr lang="en-US" sz="2000" dirty="0" smtClean="0"/>
              <a:t>Atomic Model </a:t>
            </a:r>
          </a:p>
          <a:p>
            <a:r>
              <a:rPr lang="en-US" sz="2000" dirty="0" smtClean="0"/>
              <a:t>Coupled Model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DEVS atomic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Elements of an atomic model</a:t>
            </a:r>
          </a:p>
          <a:p>
            <a:r>
              <a:rPr lang="en-US" sz="2000" dirty="0" smtClean="0"/>
              <a:t>input events </a:t>
            </a:r>
          </a:p>
          <a:p>
            <a:r>
              <a:rPr lang="en-US" sz="2000" dirty="0" smtClean="0"/>
              <a:t>output events </a:t>
            </a:r>
          </a:p>
          <a:p>
            <a:r>
              <a:rPr lang="en-US" sz="2000" dirty="0" smtClean="0"/>
              <a:t>state variables </a:t>
            </a:r>
          </a:p>
          <a:p>
            <a:r>
              <a:rPr lang="en-US" sz="2000" dirty="0" smtClean="0"/>
              <a:t>state transition functions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-</a:t>
            </a:r>
            <a:r>
              <a:rPr lang="en-US" sz="2000" dirty="0" smtClean="0"/>
              <a:t>External </a:t>
            </a:r>
            <a:r>
              <a:rPr lang="en-US" sz="2000" dirty="0" smtClean="0"/>
              <a:t>transition </a:t>
            </a:r>
          </a:p>
          <a:p>
            <a:pPr>
              <a:buNone/>
            </a:pPr>
            <a:r>
              <a:rPr lang="en-US" sz="2000" dirty="0" smtClean="0"/>
              <a:t>      -Internal transition </a:t>
            </a:r>
          </a:p>
          <a:p>
            <a:pPr>
              <a:buNone/>
            </a:pPr>
            <a:r>
              <a:rPr lang="en-US" sz="2000" dirty="0" smtClean="0"/>
              <a:t>      -Confluent transition </a:t>
            </a:r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en-US" sz="2000" dirty="0" smtClean="0"/>
              <a:t>-Output </a:t>
            </a:r>
            <a:r>
              <a:rPr lang="en-US" sz="2000" dirty="0" smtClean="0"/>
              <a:t>function </a:t>
            </a:r>
          </a:p>
          <a:p>
            <a:r>
              <a:rPr lang="en-US" sz="2000" dirty="0" smtClean="0"/>
              <a:t>time advance function 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29697" name="Picture 1" descr="C:\Users\Feng Gu\AppData\Roaming\Tencent\Users\55982844\QQ\WinTemp\RichOle\08A5P{K@0}G~J(_~@X1H`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199" y="1752600"/>
            <a:ext cx="245533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DEVS atomic model formalism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A Discrete Event System Specification (DEVS) is a structure </a:t>
            </a:r>
          </a:p>
          <a:p>
            <a:pPr algn="ctr">
              <a:buNone/>
            </a:pPr>
            <a:r>
              <a:rPr lang="en-US" sz="2400" i="1" dirty="0" smtClean="0"/>
              <a:t>M</a:t>
            </a:r>
            <a:r>
              <a:rPr lang="en-US" sz="2400" dirty="0" smtClean="0"/>
              <a:t> = &lt;</a:t>
            </a:r>
            <a:r>
              <a:rPr lang="en-US" sz="2400" i="1" dirty="0" err="1" smtClean="0"/>
              <a:t>X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S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Y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δ</a:t>
            </a:r>
            <a:r>
              <a:rPr lang="en-US" sz="2400" i="1" baseline="-25000" dirty="0" err="1" smtClean="0"/>
              <a:t>int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δ</a:t>
            </a:r>
            <a:r>
              <a:rPr lang="en-US" sz="2400" i="1" baseline="-25000" dirty="0" err="1" smtClean="0"/>
              <a:t>ext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δ</a:t>
            </a:r>
            <a:r>
              <a:rPr lang="en-US" sz="2400" i="1" baseline="-25000" dirty="0" err="1" smtClean="0"/>
              <a:t>con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λ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ta</a:t>
            </a:r>
            <a:r>
              <a:rPr lang="en-US" sz="2400" dirty="0" smtClean="0"/>
              <a:t>&gt; </a:t>
            </a:r>
          </a:p>
          <a:p>
            <a:pPr>
              <a:buNone/>
            </a:pPr>
            <a:r>
              <a:rPr lang="en-US" sz="2400" dirty="0" smtClean="0"/>
              <a:t>where </a:t>
            </a:r>
          </a:p>
          <a:p>
            <a:pPr>
              <a:buNone/>
            </a:pPr>
            <a:r>
              <a:rPr lang="en-US" sz="2400" i="1" dirty="0" smtClean="0"/>
              <a:t>      X</a:t>
            </a:r>
            <a:r>
              <a:rPr lang="en-US" sz="2400" dirty="0" smtClean="0"/>
              <a:t> is the set of input values. 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i="1" dirty="0" smtClean="0"/>
              <a:t>S</a:t>
            </a:r>
            <a:r>
              <a:rPr lang="en-US" sz="2400" dirty="0" smtClean="0"/>
              <a:t> is a set of states. 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i="1" dirty="0" smtClean="0"/>
              <a:t>Y</a:t>
            </a:r>
            <a:r>
              <a:rPr lang="en-US" sz="2400" dirty="0" smtClean="0"/>
              <a:t> is the set of output values. 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i="1" dirty="0" err="1" smtClean="0"/>
              <a:t>δ</a:t>
            </a:r>
            <a:r>
              <a:rPr lang="en-US" sz="2400" i="1" baseline="-25000" dirty="0" err="1" smtClean="0"/>
              <a:t>int</a:t>
            </a:r>
            <a:r>
              <a:rPr lang="en-US" sz="2400" dirty="0" smtClean="0"/>
              <a:t>: </a:t>
            </a:r>
            <a:r>
              <a:rPr lang="en-US" sz="2400" i="1" dirty="0" smtClean="0"/>
              <a:t>S</a:t>
            </a:r>
            <a:r>
              <a:rPr lang="en-US" sz="2400" dirty="0" smtClean="0"/>
              <a:t> → </a:t>
            </a:r>
            <a:r>
              <a:rPr lang="en-US" sz="2400" i="1" dirty="0" smtClean="0"/>
              <a:t>S</a:t>
            </a:r>
            <a:r>
              <a:rPr lang="en-US" sz="2400" dirty="0" smtClean="0"/>
              <a:t> is the internal transition function. 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i="1" dirty="0" err="1" smtClean="0"/>
              <a:t>δ</a:t>
            </a:r>
            <a:r>
              <a:rPr lang="en-US" sz="2400" i="1" baseline="-25000" dirty="0" err="1" smtClean="0"/>
              <a:t>ext</a:t>
            </a:r>
            <a:r>
              <a:rPr lang="en-US" sz="2400" dirty="0" smtClean="0"/>
              <a:t>: </a:t>
            </a:r>
            <a:r>
              <a:rPr lang="en-US" sz="2400" i="1" dirty="0" smtClean="0"/>
              <a:t>Q</a:t>
            </a:r>
            <a:r>
              <a:rPr lang="en-US" sz="2400" dirty="0" smtClean="0"/>
              <a:t> × </a:t>
            </a:r>
            <a:r>
              <a:rPr lang="en-US" sz="2400" i="1" dirty="0" err="1" smtClean="0"/>
              <a:t>X</a:t>
            </a:r>
            <a:r>
              <a:rPr lang="en-US" sz="2400" i="1" baseline="30000" dirty="0" err="1" smtClean="0"/>
              <a:t>b</a:t>
            </a:r>
            <a:r>
              <a:rPr lang="en-US" sz="2400" dirty="0" smtClean="0"/>
              <a:t> → </a:t>
            </a:r>
            <a:r>
              <a:rPr lang="en-US" sz="2400" i="1" dirty="0" smtClean="0"/>
              <a:t>S</a:t>
            </a:r>
            <a:r>
              <a:rPr lang="en-US" sz="2400" dirty="0" smtClean="0"/>
              <a:t> is the external transition function, where </a:t>
            </a:r>
            <a:r>
              <a:rPr lang="en-US" sz="2400" i="1" dirty="0" smtClean="0"/>
              <a:t>Q</a:t>
            </a:r>
            <a:r>
              <a:rPr lang="en-US" sz="2400" dirty="0" smtClean="0"/>
              <a:t> ∈ {(</a:t>
            </a:r>
            <a:r>
              <a:rPr lang="en-US" sz="2400" i="1" dirty="0" err="1" smtClean="0"/>
              <a:t>s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e</a:t>
            </a:r>
            <a:r>
              <a:rPr lang="en-US" sz="2400" dirty="0" smtClean="0"/>
              <a:t>) | </a:t>
            </a:r>
            <a:r>
              <a:rPr lang="en-US" sz="2400" i="1" dirty="0" smtClean="0"/>
              <a:t>s</a:t>
            </a:r>
            <a:r>
              <a:rPr lang="en-US" sz="2400" dirty="0" smtClean="0"/>
              <a:t> ∈ </a:t>
            </a:r>
            <a:r>
              <a:rPr lang="en-US" sz="2400" i="1" dirty="0" smtClean="0"/>
              <a:t>S</a:t>
            </a:r>
            <a:r>
              <a:rPr lang="en-US" sz="2400" dirty="0" smtClean="0"/>
              <a:t>, 0 ≤ </a:t>
            </a:r>
            <a:r>
              <a:rPr lang="en-US" sz="2400" i="1" dirty="0" smtClean="0"/>
              <a:t>e</a:t>
            </a:r>
            <a:r>
              <a:rPr lang="en-US" sz="2400" dirty="0" smtClean="0"/>
              <a:t> ≤ </a:t>
            </a:r>
            <a:r>
              <a:rPr lang="en-US" sz="2400" i="1" dirty="0" err="1" smtClean="0"/>
              <a:t>ta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)} is the total state set, </a:t>
            </a:r>
            <a:r>
              <a:rPr lang="en-US" sz="2400" i="1" dirty="0" smtClean="0"/>
              <a:t>e</a:t>
            </a:r>
            <a:r>
              <a:rPr lang="en-US" sz="2400" dirty="0" smtClean="0"/>
              <a:t> is the time elapsed since last transition, </a:t>
            </a:r>
            <a:r>
              <a:rPr lang="en-US" sz="2400" i="1" dirty="0" err="1" smtClean="0"/>
              <a:t>X</a:t>
            </a:r>
            <a:r>
              <a:rPr lang="en-US" sz="2400" i="1" baseline="30000" dirty="0" err="1" smtClean="0"/>
              <a:t>b</a:t>
            </a:r>
            <a:r>
              <a:rPr lang="en-US" sz="2400" dirty="0" smtClean="0"/>
              <a:t> denotes the collection of bags over </a:t>
            </a:r>
            <a:r>
              <a:rPr lang="en-US" sz="2400" i="1" dirty="0" smtClean="0"/>
              <a:t>X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δ</a:t>
            </a:r>
            <a:r>
              <a:rPr lang="en-US" sz="2400" i="1" baseline="-25000" dirty="0" err="1" smtClean="0"/>
              <a:t>con</a:t>
            </a:r>
            <a:r>
              <a:rPr lang="en-US" sz="2400" dirty="0" smtClean="0"/>
              <a:t>: </a:t>
            </a:r>
            <a:r>
              <a:rPr lang="en-US" sz="2400" i="1" dirty="0" smtClean="0"/>
              <a:t>S</a:t>
            </a:r>
            <a:r>
              <a:rPr lang="en-US" sz="2400" dirty="0" smtClean="0"/>
              <a:t> × </a:t>
            </a:r>
            <a:r>
              <a:rPr lang="en-US" sz="2400" i="1" dirty="0" err="1" smtClean="0"/>
              <a:t>X</a:t>
            </a:r>
            <a:r>
              <a:rPr lang="en-US" sz="2400" i="1" baseline="30000" dirty="0" err="1" smtClean="0"/>
              <a:t>b</a:t>
            </a:r>
            <a:r>
              <a:rPr lang="en-US" sz="2400" dirty="0" smtClean="0"/>
              <a:t> → </a:t>
            </a:r>
            <a:r>
              <a:rPr lang="en-US" sz="2400" i="1" dirty="0" smtClean="0"/>
              <a:t>S</a:t>
            </a:r>
            <a:r>
              <a:rPr lang="en-US" sz="2400" dirty="0" smtClean="0"/>
              <a:t> is the confluent transition function. 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i="1" dirty="0" smtClean="0"/>
              <a:t>λ</a:t>
            </a:r>
            <a:r>
              <a:rPr lang="en-US" sz="2400" dirty="0" smtClean="0"/>
              <a:t>: </a:t>
            </a:r>
            <a:r>
              <a:rPr lang="en-US" sz="2400" i="1" dirty="0" smtClean="0"/>
              <a:t>S</a:t>
            </a:r>
            <a:r>
              <a:rPr lang="en-US" sz="2400" dirty="0" smtClean="0"/>
              <a:t> → </a:t>
            </a:r>
            <a:r>
              <a:rPr lang="en-US" sz="2400" i="1" dirty="0" err="1" smtClean="0"/>
              <a:t>Y</a:t>
            </a:r>
            <a:r>
              <a:rPr lang="en-US" sz="2400" i="1" baseline="30000" dirty="0" err="1" smtClean="0"/>
              <a:t>b</a:t>
            </a:r>
            <a:r>
              <a:rPr lang="en-US" sz="2400" dirty="0" smtClean="0"/>
              <a:t> is the output function. 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i="1" dirty="0" err="1" smtClean="0"/>
              <a:t>ta</a:t>
            </a:r>
            <a:r>
              <a:rPr lang="en-US" sz="2400" dirty="0" smtClean="0"/>
              <a:t>: </a:t>
            </a:r>
            <a:r>
              <a:rPr lang="en-US" sz="2400" i="1" dirty="0" smtClean="0"/>
              <a:t>S</a:t>
            </a:r>
            <a:r>
              <a:rPr lang="en-US" sz="2400" dirty="0" smtClean="0"/>
              <a:t> → </a:t>
            </a:r>
            <a:r>
              <a:rPr lang="en-US" sz="2400" b="1" dirty="0" smtClean="0"/>
              <a:t>R</a:t>
            </a:r>
            <a:r>
              <a:rPr lang="en-US" sz="2400" b="1" baseline="30000" dirty="0" smtClean="0"/>
              <a:t>+</a:t>
            </a:r>
            <a:r>
              <a:rPr lang="en-US" sz="2400" b="1" baseline="-25000" dirty="0" smtClean="0"/>
              <a:t>0</a:t>
            </a:r>
            <a:r>
              <a:rPr lang="en-US" sz="2400" b="1" baseline="-25000" dirty="0" smtClean="0"/>
              <a:t>, </a:t>
            </a:r>
            <a:r>
              <a:rPr lang="en-US" sz="2400" dirty="0" smtClean="0"/>
              <a:t>is the time advance function</a:t>
            </a:r>
          </a:p>
          <a:p>
            <a:endParaRPr lang="en-US" sz="2400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Ping-Pong Example</a:t>
            </a:r>
            <a:endParaRPr lang="en-US" dirty="0"/>
          </a:p>
        </p:txBody>
      </p:sp>
      <p:pic>
        <p:nvPicPr>
          <p:cNvPr id="1026" name="Picture 2" descr="http://upload.wikimedia.org/wikipedia/en/thumb/f/f9/FD-DEVS_PINGPONG.JPG/400px-FD-DEVS_PINGPO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752600"/>
            <a:ext cx="3810000" cy="1657351"/>
          </a:xfrm>
          <a:prstGeom prst="rect">
            <a:avLst/>
          </a:prstGeom>
          <a:noFill/>
        </p:spPr>
      </p:pic>
      <p:pic>
        <p:nvPicPr>
          <p:cNvPr id="1028" name="Picture 4" descr="&#10;\begin{align}&#10; X &amp;= \{?receive\}\\&#10; Y &amp;= \{!send\}\\&#10; S &amp;= \{(d,\sigma)| d \in \{Wait,Send\}, \sigma \in \mathbb{T}^\infty\}\\&#10; s_0 &amp;= (Send, 0.1)\\&#10; t_a(s) &amp;=\sigma \text{ for all } s \in S\\&#10;\delta_{ext}(((Wait,\sigma),t_e),?receive)&amp;=(Send,0.1)\\&#10;\delta_{int}(Send,\sigma)&amp;=(Wait,\infty)\\&#10;\delta_{int}(Wait,\sigma)&amp;=(Send,0.1)\\&#10;\lambda(Send,\sigma)&amp;=!send\\&#10;\lambda(Wait,\sigma)&amp;=\phi&#10;\end{align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733800"/>
            <a:ext cx="5381625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 atomic model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Modeling the lecturing classroom. Internal event, external event, output? </a:t>
            </a:r>
          </a:p>
          <a:p>
            <a:pPr>
              <a:buNone/>
            </a:pPr>
            <a:r>
              <a:rPr lang="en-US" sz="2000" dirty="0" smtClean="0"/>
              <a:t>Let’s look at an informal description of this “system”: the class lasts for 2 hours … Internal event: class finishes </a:t>
            </a:r>
          </a:p>
          <a:p>
            <a:pPr>
              <a:buNone/>
            </a:pPr>
            <a:r>
              <a:rPr lang="en-US" sz="2000" dirty="0" smtClean="0"/>
              <a:t>      External events: fire alarm, students enter (5 minutes late, 1 hour late?)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7649" name="Picture 1" descr="C:\Users\Feng Gu\AppData\Roaming\Tencent\Users\55982844\QQ\WinTemp\RichOle\7G14)9OF%K1NZTDGIMQ$V9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248400" cy="3596640"/>
          </a:xfrm>
          <a:prstGeom prst="rect">
            <a:avLst/>
          </a:prstGeom>
          <a:noFill/>
        </p:spPr>
      </p:pic>
      <p:pic>
        <p:nvPicPr>
          <p:cNvPr id="6" name="Picture 1" descr="C:\Users\Feng Gu\AppData\Roaming\Tencent\Users\55982844\QQ\WinTemp\RichOle\08A5P{K@0}G~J(_~@X1H`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667" y="1066800"/>
            <a:ext cx="2455333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automata with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1" descr="C:\Users\Feng Gu\AppData\Roaming\Tencent\Users\55982844\QQ\WinTemp\RichOle\Y~QMEICZ5JZPO@5~WJ5$V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5610225" cy="1799346"/>
          </a:xfrm>
          <a:prstGeom prst="rect">
            <a:avLst/>
          </a:prstGeom>
          <a:noFill/>
        </p:spPr>
      </p:pic>
      <p:pic>
        <p:nvPicPr>
          <p:cNvPr id="6" name="Picture 1" descr="C:\Users\Feng Gu\AppData\Roaming\Tencent\Users\55982844\QQ\WinTemp\RichOle\EC}7@@$A8DZC5H~HPGS5Z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71800"/>
            <a:ext cx="5715000" cy="3640666"/>
          </a:xfrm>
          <a:prstGeom prst="rect">
            <a:avLst/>
          </a:prstGeom>
          <a:noFill/>
        </p:spPr>
      </p:pic>
      <p:pic>
        <p:nvPicPr>
          <p:cNvPr id="44033" name="Picture 1" descr="C:\Users\Feng Gu\AppData\Roaming\Tencent\Users\55982844\QQ\WinTemp\RichOle\J~X0P)KYWEX)XP_UFWN%[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362200"/>
            <a:ext cx="185737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model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Ports are represented explicitly – there can be any number of input and output ports on which values can be received and sent </a:t>
            </a:r>
          </a:p>
          <a:p>
            <a:r>
              <a:rPr lang="en-US" sz="2400" dirty="0" smtClean="0"/>
              <a:t>The time advance function determines the maximum lifetime in a state </a:t>
            </a:r>
          </a:p>
          <a:p>
            <a:r>
              <a:rPr lang="en-US" sz="2400" dirty="0" smtClean="0"/>
              <a:t>A bag can contain many elements with possibly multiple occurrences of its elements. Atomic DEVS models can handle bags of inputs and outputs. </a:t>
            </a:r>
          </a:p>
          <a:p>
            <a:r>
              <a:rPr lang="en-US" sz="2400" dirty="0" smtClean="0"/>
              <a:t>The external transition function handles bags of inputs by causing an immediate state change, which also may modify the time advance. </a:t>
            </a:r>
          </a:p>
          <a:p>
            <a:r>
              <a:rPr lang="en-US" sz="2400" dirty="0" smtClean="0"/>
              <a:t>The output function can generate a bag of outputs when the time advance has expired. </a:t>
            </a:r>
          </a:p>
          <a:p>
            <a:r>
              <a:rPr lang="en-US" sz="2400" dirty="0" smtClean="0"/>
              <a:t>The internal transition function is activated immediately after the output function and causes an immediate state change, which also may modify the time advance. </a:t>
            </a:r>
          </a:p>
          <a:p>
            <a:r>
              <a:rPr lang="en-US" sz="2400" dirty="0" smtClean="0"/>
              <a:t>The confluent transition function decides the next state in cases of collision between external and internal events. 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model examples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5601" name="Picture 1" descr="C:\Users\Feng Gu\AppData\Roaming\Tencent\Users\55982844\QQ\WinTemp\RichOle\1INO@(I2JA]QENUKNPCP[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620000" cy="4783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model examples</a:t>
            </a:r>
            <a:endParaRPr lang="en-US" dirty="0"/>
          </a:p>
        </p:txBody>
      </p:sp>
      <p:pic>
        <p:nvPicPr>
          <p:cNvPr id="24577" name="Picture 1" descr="C:\Users\Feng Gu\AppData\Roaming\Tencent\Users\55982844\QQ\WinTemp\RichOle\E7O~XZKX@M_[`@B4A]VK)F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96050" cy="3952875"/>
          </a:xfrm>
          <a:prstGeom prst="rect">
            <a:avLst/>
          </a:prstGeom>
          <a:noFill/>
        </p:spPr>
      </p:pic>
      <p:pic>
        <p:nvPicPr>
          <p:cNvPr id="24578" name="Picture 2" descr="C:\Users\Feng Gu\AppData\Roaming\Tencent\Users\55982844\QQ\WinTemp\RichOle\WVN]A2{_G%~KQ}4{0W985}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638800"/>
            <a:ext cx="6596149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transition/output generation </a:t>
            </a:r>
            <a:endParaRPr lang="en-US" dirty="0"/>
          </a:p>
        </p:txBody>
      </p:sp>
      <p:pic>
        <p:nvPicPr>
          <p:cNvPr id="23553" name="Picture 1" descr="C:\Users\Feng Gu\AppData\Roaming\Tencent\Users\55982844\QQ\WinTemp\RichOle\N5@HT5LQYF611Q32UI_QG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external input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600" dirty="0" smtClean="0"/>
              <a:t>Discussion: </a:t>
            </a:r>
          </a:p>
          <a:p>
            <a:pPr>
              <a:buNone/>
            </a:pPr>
            <a:r>
              <a:rPr lang="en-US" sz="2600" dirty="0" smtClean="0"/>
              <a:t>Multiple inputs at the same time </a:t>
            </a:r>
          </a:p>
          <a:p>
            <a:pPr>
              <a:buNone/>
            </a:pPr>
            <a:r>
              <a:rPr lang="en-US" sz="2600" dirty="0" smtClean="0"/>
              <a:t>State transition depends on elapsed time </a:t>
            </a:r>
          </a:p>
          <a:p>
            <a:pPr>
              <a:buNone/>
            </a:pPr>
            <a:r>
              <a:rPr lang="en-US" sz="2600" dirty="0" smtClean="0"/>
              <a:t>Want to stay at the same state for the rest of the remaining time</a:t>
            </a:r>
            <a:endParaRPr lang="en-US" sz="2600" dirty="0"/>
          </a:p>
        </p:txBody>
      </p:sp>
      <p:pic>
        <p:nvPicPr>
          <p:cNvPr id="22529" name="Picture 1" descr="C:\Users\Feng Gu\AppData\Roaming\Tencent\Users\55982844\QQ\WinTemp\RichOle\NR7)[%S6]9UU7FP71(~NU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5686425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 to simultaneous external input and internal event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Note: the output will be generated before the confluent function is executed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1505" name="Picture 1" descr="C:\Users\Feng Gu\AppData\Roaming\Tencent\Users\55982844\QQ\WinTemp\RichOle\VZM0ZV1KO3K4DY_Z60IC2`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29602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There is no way to generate an output directly from an external input event. An output can only occur just before an internal transition. </a:t>
            </a:r>
          </a:p>
          <a:p>
            <a:r>
              <a:rPr lang="en-US" sz="2000" dirty="0" smtClean="0"/>
              <a:t>To have an external event cause an output without delay, we have it “schedule” an internal state with a hold time of zero </a:t>
            </a:r>
          </a:p>
          <a:p>
            <a:r>
              <a:rPr lang="en-US" sz="2000" dirty="0" smtClean="0"/>
              <a:t>The output function does not change a model’s state </a:t>
            </a:r>
          </a:p>
          <a:p>
            <a:r>
              <a:rPr lang="en-US" sz="2000" dirty="0" smtClean="0"/>
              <a:t>In general, the only way to interact with a model is through input/output ports. </a:t>
            </a:r>
          </a:p>
          <a:p>
            <a:r>
              <a:rPr lang="en-US" sz="2000" dirty="0" smtClean="0"/>
              <a:t>An implementation issue -- An atomic model works with any object-oriented classes </a:t>
            </a:r>
          </a:p>
          <a:p>
            <a:r>
              <a:rPr lang="en-US" sz="2000" dirty="0" smtClean="0"/>
              <a:t>A coupled model does not have its own states or state transition functions.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atomic variables </a:t>
            </a:r>
            <a:endParaRPr lang="en-US" dirty="0"/>
          </a:p>
        </p:txBody>
      </p:sp>
      <p:pic>
        <p:nvPicPr>
          <p:cNvPr id="19457" name="Picture 1" descr="C:\Users\Feng Gu\AppData\Roaming\Tencent\Users\55982844\QQ\WinTemp\RichOle\H(~TRE[FXEAW5_X}8[9$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295775" cy="4124325"/>
          </a:xfrm>
          <a:prstGeom prst="rect">
            <a:avLst/>
          </a:prstGeom>
          <a:noFill/>
        </p:spPr>
      </p:pic>
      <p:pic>
        <p:nvPicPr>
          <p:cNvPr id="19458" name="Picture 2" descr="C:\Users\Feng Gu\AppData\Roaming\Tencent\Users\55982844\QQ\WinTemp\RichOle\YI2%{`R78Q)WO4ILC_({V`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327372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with simple SISO atomic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passive </a:t>
            </a:r>
          </a:p>
          <a:p>
            <a:r>
              <a:rPr lang="en-US" sz="2000" dirty="0" smtClean="0"/>
              <a:t>storage </a:t>
            </a:r>
          </a:p>
          <a:p>
            <a:r>
              <a:rPr lang="en-US" sz="2000" dirty="0" smtClean="0"/>
              <a:t>generator </a:t>
            </a:r>
          </a:p>
          <a:p>
            <a:r>
              <a:rPr lang="en-US" sz="2000" dirty="0" err="1" smtClean="0"/>
              <a:t>binaryCounter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ramp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 model</a:t>
            </a:r>
            <a:endParaRPr lang="en-US" dirty="0"/>
          </a:p>
        </p:txBody>
      </p:sp>
      <p:pic>
        <p:nvPicPr>
          <p:cNvPr id="17409" name="Picture 1" descr="C:\Users\Feng Gu\AppData\Roaming\Tencent\Users\55982844\QQ\WinTemp\RichOle\T}VZLCL{PT20~`OZDV{%V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22405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Discrete time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Assuming the simulation starts at time =0, and ends at time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</a:p>
          <a:p>
            <a:pPr>
              <a:buNone/>
            </a:pPr>
            <a:r>
              <a:rPr lang="en-US" dirty="0" smtClean="0"/>
              <a:t>t=0 </a:t>
            </a:r>
          </a:p>
          <a:p>
            <a:pPr>
              <a:buNone/>
            </a:pPr>
            <a:r>
              <a:rPr lang="en-US" dirty="0" smtClean="0"/>
              <a:t>While (t&lt;=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</a:t>
            </a:r>
            <a:r>
              <a:rPr lang="en-US" dirty="0" smtClean="0"/>
              <a:t>){ </a:t>
            </a:r>
          </a:p>
          <a:p>
            <a:pPr>
              <a:buNone/>
            </a:pPr>
            <a:r>
              <a:rPr lang="en-US" dirty="0" smtClean="0"/>
              <a:t>for each cell </a:t>
            </a:r>
            <a:r>
              <a:rPr lang="en-US" dirty="0" err="1" smtClean="0"/>
              <a:t>ci</a:t>
            </a:r>
            <a:r>
              <a:rPr lang="en-US" dirty="0" smtClean="0"/>
              <a:t> in the cell space </a:t>
            </a:r>
          </a:p>
          <a:p>
            <a:pPr>
              <a:buNone/>
            </a:pPr>
            <a:r>
              <a:rPr lang="en-US" dirty="0" smtClean="0"/>
              <a:t>q(t+1) = </a:t>
            </a:r>
            <a:r>
              <a:rPr lang="el-GR" dirty="0" smtClean="0"/>
              <a:t>δ(</a:t>
            </a:r>
            <a:r>
              <a:rPr lang="en-US" dirty="0" smtClean="0"/>
              <a:t>q(t), </a:t>
            </a:r>
            <a:r>
              <a:rPr lang="en-US" dirty="0" err="1" smtClean="0"/>
              <a:t>q</a:t>
            </a:r>
            <a:r>
              <a:rPr lang="en-US" baseline="30000" dirty="0" err="1" smtClean="0"/>
              <a:t>neighbor</a:t>
            </a:r>
            <a:r>
              <a:rPr lang="en-US" dirty="0" smtClean="0"/>
              <a:t>(t)) </a:t>
            </a:r>
          </a:p>
          <a:p>
            <a:pPr>
              <a:buNone/>
            </a:pPr>
            <a:r>
              <a:rPr lang="en-US" dirty="0" smtClean="0"/>
              <a:t>t = t+1 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system responds to its input and store it forever, or until the next input comes along. Input zero signals a query. When that happens, the system sends out an output within a time, </a:t>
            </a:r>
            <a:r>
              <a:rPr lang="en-US" sz="2000" i="1" dirty="0" err="1" smtClean="0"/>
              <a:t>response_time</a:t>
            </a:r>
            <a:r>
              <a:rPr lang="en-US" sz="2000" i="1" dirty="0" smtClean="0"/>
              <a:t>, with the last non-zero input.</a:t>
            </a:r>
            <a:endParaRPr lang="en-US" sz="2800" dirty="0" smtClean="0"/>
          </a:p>
        </p:txBody>
      </p:sp>
      <p:pic>
        <p:nvPicPr>
          <p:cNvPr id="16385" name="Picture 1" descr="C:\Users\Feng Gu\AppData\Roaming\Tencent\Users\55982844\QQ\WinTemp\RichOle\Y%TT32{$@D`0MGH3(DPH2C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7999"/>
            <a:ext cx="4343400" cy="3208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system generates an output every time period defined by </a:t>
            </a:r>
            <a:r>
              <a:rPr lang="en-US" sz="2000" i="1" dirty="0" smtClean="0"/>
              <a:t>period.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counter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system outputs a “one” for every two “</a:t>
            </a:r>
            <a:r>
              <a:rPr lang="en-US" sz="2000" dirty="0" err="1" smtClean="0"/>
              <a:t>one”s</a:t>
            </a:r>
            <a:r>
              <a:rPr lang="en-US" sz="2000" dirty="0" smtClean="0"/>
              <a:t> that it receives.</a:t>
            </a:r>
          </a:p>
        </p:txBody>
      </p:sp>
      <p:pic>
        <p:nvPicPr>
          <p:cNvPr id="13313" name="Picture 1" descr="C:\Users\Feng Gu\AppData\Roaming\Tencent\Users\55982844\QQ\WinTemp\RichOle\%]E8O}Y14VZKIP$[JOGXI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2438400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model </a:t>
            </a:r>
            <a:endParaRPr lang="en-US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58050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971800"/>
            <a:ext cx="4419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Feng Gu\AppData\Roaming\Tencent\Users\55982844\QQ\WinTemp\RichOle\{IH{G53_0ZP0)]YNAX(GV(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0"/>
            <a:ext cx="2038350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model (with multiple ports)</a:t>
            </a:r>
            <a:endParaRPr lang="en-US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600200"/>
            <a:ext cx="78524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95600"/>
            <a:ext cx="4781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876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Generator that can be started/stopped and set period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14064" y="3244334"/>
            <a:ext cx="271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pulseGenr</a:t>
            </a:r>
            <a:r>
              <a:rPr lang="en-US" dirty="0" smtClean="0"/>
              <a:t> in DEVSJAVA3_0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DEVS coupled model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Elements of a coupled model</a:t>
            </a:r>
          </a:p>
          <a:p>
            <a:r>
              <a:rPr lang="en-US" dirty="0" smtClean="0"/>
              <a:t>Components </a:t>
            </a:r>
          </a:p>
          <a:p>
            <a:r>
              <a:rPr lang="en-US" dirty="0" smtClean="0"/>
              <a:t>Interconnections Internal Couplings </a:t>
            </a:r>
          </a:p>
          <a:p>
            <a:r>
              <a:rPr lang="en-US" dirty="0" smtClean="0"/>
              <a:t>External Input Couplings </a:t>
            </a:r>
          </a:p>
          <a:p>
            <a:r>
              <a:rPr lang="en-US" dirty="0" smtClean="0"/>
              <a:t>External Output Couplings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7" name="Picture 1" descr="C:\Users\Feng Gu\AppData\Roaming\Tencent\Users\55982844\QQ\WinTemp\RichOle\VO3A]0V{JO}E1IK6(P70J}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1447800"/>
            <a:ext cx="3781425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ng Gu\AppData\Roaming\Tencent\Users\55982844\QQ\WinTemp\RichOle\SC9RUM7Y8LJ1A@9EU[{3P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74448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DEVS hierarchical modular composition </a:t>
            </a:r>
            <a:endParaRPr lang="en-US" dirty="0"/>
          </a:p>
        </p:txBody>
      </p:sp>
      <p:pic>
        <p:nvPicPr>
          <p:cNvPr id="7169" name="Picture 1" descr="C:\Users\Feng Gu\AppData\Roaming\Tencent\Users\55982844\QQ\WinTemp\RichOle\%M{XAR375%_JT`N9Z$OLP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289" y="1676400"/>
            <a:ext cx="799375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Feng Gu\AppData\Roaming\Tencent\Users\55982844\QQ\WinTemp\RichOle\R(F6018RSU[89K`0E@MGZ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8241128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Discrete time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400" dirty="0" smtClean="0"/>
              <a:t>Assuming the simulation starts at time =0, and ends at time =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f</a:t>
            </a:r>
            <a:r>
              <a:rPr lang="en-US" sz="2400" baseline="-25000" dirty="0" smtClean="0"/>
              <a:t> </a:t>
            </a:r>
          </a:p>
          <a:p>
            <a:pPr>
              <a:buNone/>
            </a:pPr>
            <a:endParaRPr lang="en-US" sz="2400" baseline="-25000" dirty="0" smtClean="0"/>
          </a:p>
          <a:p>
            <a:pPr>
              <a:buNone/>
            </a:pPr>
            <a:r>
              <a:rPr lang="en-US" sz="2400" dirty="0" smtClean="0"/>
              <a:t>t=0 </a:t>
            </a:r>
          </a:p>
          <a:p>
            <a:pPr>
              <a:buNone/>
            </a:pPr>
            <a:r>
              <a:rPr lang="en-US" sz="2400" dirty="0" err="1" smtClean="0"/>
              <a:t>activeCellSet</a:t>
            </a:r>
            <a:r>
              <a:rPr lang="en-US" sz="2400" dirty="0" smtClean="0"/>
              <a:t> = all cells </a:t>
            </a:r>
          </a:p>
          <a:p>
            <a:pPr>
              <a:buNone/>
            </a:pPr>
            <a:r>
              <a:rPr lang="en-US" sz="2400" dirty="0" smtClean="0"/>
              <a:t>While (</a:t>
            </a:r>
            <a:r>
              <a:rPr lang="en-US" sz="2400" dirty="0" err="1" smtClean="0"/>
              <a:t>activeCellSet</a:t>
            </a:r>
            <a:r>
              <a:rPr lang="en-US" sz="2400" dirty="0" smtClean="0"/>
              <a:t> != null &amp;&amp; t&lt;=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){ </a:t>
            </a:r>
          </a:p>
          <a:p>
            <a:pPr>
              <a:buNone/>
            </a:pPr>
            <a:r>
              <a:rPr lang="en-US" sz="2400" dirty="0" err="1" smtClean="0"/>
              <a:t>tempCellSet</a:t>
            </a:r>
            <a:r>
              <a:rPr lang="en-US" sz="2400" dirty="0" smtClean="0"/>
              <a:t> = null; </a:t>
            </a:r>
          </a:p>
          <a:p>
            <a:pPr>
              <a:buNone/>
            </a:pPr>
            <a:r>
              <a:rPr lang="en-US" sz="2400" dirty="0" smtClean="0"/>
              <a:t>for each cell </a:t>
            </a:r>
            <a:r>
              <a:rPr lang="en-US" sz="2400" dirty="0" err="1" smtClean="0"/>
              <a:t>ci</a:t>
            </a:r>
            <a:r>
              <a:rPr lang="en-US" sz="2400" dirty="0" smtClean="0"/>
              <a:t> in the </a:t>
            </a:r>
            <a:r>
              <a:rPr lang="en-US" sz="2400" dirty="0" err="1" smtClean="0"/>
              <a:t>activeCellSet</a:t>
            </a:r>
            <a:r>
              <a:rPr lang="en-US" sz="2400" dirty="0" smtClean="0"/>
              <a:t>{ </a:t>
            </a:r>
          </a:p>
          <a:p>
            <a:pPr>
              <a:buNone/>
            </a:pPr>
            <a:r>
              <a:rPr lang="en-US" sz="2400" dirty="0" err="1" smtClean="0"/>
              <a:t>q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(t+1) = </a:t>
            </a:r>
            <a:r>
              <a:rPr lang="el-GR" sz="2400" dirty="0" smtClean="0"/>
              <a:t>δ(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(t), </a:t>
            </a:r>
            <a:r>
              <a:rPr lang="en-US" sz="2400" dirty="0" err="1" smtClean="0"/>
              <a:t>q</a:t>
            </a:r>
            <a:r>
              <a:rPr lang="en-US" sz="2400" baseline="30000" dirty="0" err="1" smtClean="0"/>
              <a:t>ineighbor</a:t>
            </a:r>
            <a:r>
              <a:rPr lang="en-US" sz="2400" dirty="0" smtClean="0"/>
              <a:t>(t)) </a:t>
            </a:r>
          </a:p>
          <a:p>
            <a:pPr>
              <a:buNone/>
            </a:pPr>
            <a:r>
              <a:rPr lang="en-US" sz="2400" dirty="0" smtClean="0"/>
              <a:t>if (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(t+1)!=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(t)){ </a:t>
            </a:r>
          </a:p>
          <a:p>
            <a:pPr>
              <a:buNone/>
            </a:pPr>
            <a:r>
              <a:rPr lang="en-US" sz="2400" dirty="0" smtClean="0"/>
              <a:t>add </a:t>
            </a:r>
            <a:r>
              <a:rPr lang="en-US" sz="2400" dirty="0" err="1" smtClean="0"/>
              <a:t>ci</a:t>
            </a:r>
            <a:r>
              <a:rPr lang="en-US" sz="2400" dirty="0" smtClean="0"/>
              <a:t> to </a:t>
            </a:r>
            <a:r>
              <a:rPr lang="en-US" sz="2400" dirty="0" err="1" smtClean="0"/>
              <a:t>tempCellSet</a:t>
            </a:r>
            <a:r>
              <a:rPr lang="en-US" sz="2400" dirty="0" smtClean="0"/>
              <a:t>; </a:t>
            </a:r>
          </a:p>
          <a:p>
            <a:pPr>
              <a:buNone/>
            </a:pPr>
            <a:r>
              <a:rPr lang="en-US" sz="2400" dirty="0" smtClean="0"/>
              <a:t>add all neighbors of </a:t>
            </a:r>
            <a:r>
              <a:rPr lang="en-US" sz="2400" dirty="0" err="1" smtClean="0"/>
              <a:t>ci</a:t>
            </a:r>
            <a:r>
              <a:rPr lang="en-US" sz="2400" dirty="0" smtClean="0"/>
              <a:t> to </a:t>
            </a:r>
            <a:r>
              <a:rPr lang="en-US" sz="2400" dirty="0" err="1" smtClean="0"/>
              <a:t>tempCellSet</a:t>
            </a:r>
            <a:r>
              <a:rPr lang="en-US" sz="2400" dirty="0" smtClean="0"/>
              <a:t>; </a:t>
            </a:r>
          </a:p>
          <a:p>
            <a:pPr>
              <a:buNone/>
            </a:pPr>
            <a:r>
              <a:rPr lang="en-US" sz="2400" dirty="0" smtClean="0"/>
              <a:t>} 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en-US" sz="2400" dirty="0" err="1" smtClean="0"/>
              <a:t>activeCellSet</a:t>
            </a:r>
            <a:r>
              <a:rPr lang="en-US" sz="2400" dirty="0" smtClean="0"/>
              <a:t> = </a:t>
            </a:r>
            <a:r>
              <a:rPr lang="en-US" sz="2400" dirty="0" err="1" smtClean="0"/>
              <a:t>tempCellSet</a:t>
            </a:r>
            <a:r>
              <a:rPr lang="en-US" sz="2400" dirty="0" smtClean="0"/>
              <a:t>; </a:t>
            </a:r>
          </a:p>
          <a:p>
            <a:pPr>
              <a:buNone/>
            </a:pPr>
            <a:r>
              <a:rPr lang="en-US" sz="2400" dirty="0" smtClean="0"/>
              <a:t>t = t+1 </a:t>
            </a:r>
          </a:p>
          <a:p>
            <a:pPr>
              <a:buNone/>
            </a:pPr>
            <a:r>
              <a:rPr lang="en-US" sz="2400" dirty="0" smtClean="0"/>
              <a:t>}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network</a:t>
            </a:r>
            <a:endParaRPr lang="en-US" dirty="0"/>
          </a:p>
        </p:txBody>
      </p:sp>
      <p:pic>
        <p:nvPicPr>
          <p:cNvPr id="5121" name="Picture 1" descr="C:\Users\Feng Gu\AppData\Roaming\Tencent\Users\55982844\QQ\WinTemp\RichOle\N1PKW6OXD5B%I5S~~$HX5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21447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Generator/Processor/Transducer</a:t>
            </a:r>
            <a:endParaRPr lang="en-US" dirty="0"/>
          </a:p>
        </p:txBody>
      </p:sp>
      <p:pic>
        <p:nvPicPr>
          <p:cNvPr id="4097" name="Picture 1" descr="C:\Users\Feng Gu\AppData\Roaming\Tencent\Users\55982844\QQ\WinTemp\RichOle\O@{CD{IJI0M2NOU{%4V`3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340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Define the DEVS model for the Cellular Automata With Fitness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DEVS-based modeling and simulation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9050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References: </a:t>
            </a:r>
          </a:p>
          <a:p>
            <a:r>
              <a:rPr lang="en-US" dirty="0" smtClean="0"/>
              <a:t>B. P. Zeigler, </a:t>
            </a:r>
            <a:r>
              <a:rPr lang="en-US" dirty="0" err="1" smtClean="0"/>
              <a:t>Hessam</a:t>
            </a:r>
            <a:r>
              <a:rPr lang="en-US" dirty="0" smtClean="0"/>
              <a:t> S. </a:t>
            </a:r>
            <a:r>
              <a:rPr lang="en-US" dirty="0" err="1" smtClean="0"/>
              <a:t>Sarjoughian</a:t>
            </a:r>
            <a:r>
              <a:rPr lang="en-US" dirty="0" smtClean="0"/>
              <a:t>, Introduction to DEVS Modeling and Simulation with JAVA: Developing Component-Based Simulation Models, http://www.acims.arizona.edu/SOFTWARE/devsjava_licensed/CBMSManuscript.zip </a:t>
            </a:r>
          </a:p>
          <a:p>
            <a:r>
              <a:rPr lang="en-US" dirty="0" smtClean="0"/>
              <a:t>B. P. Zeigler, H. </a:t>
            </a:r>
            <a:r>
              <a:rPr lang="en-US" dirty="0" err="1" smtClean="0"/>
              <a:t>Preahofer</a:t>
            </a:r>
            <a:r>
              <a:rPr lang="en-US" dirty="0" smtClean="0"/>
              <a:t>, T. G. Kim, Theory of Modeling and Simulation, New York, NY, Academic Press, 2000. </a:t>
            </a:r>
          </a:p>
          <a:p>
            <a:r>
              <a:rPr lang="en-US" dirty="0" smtClean="0"/>
              <a:t>http://www.acims.arizona.edu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event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Assuming the simulation starts at time =0, and ends at time =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t=0 </a:t>
            </a:r>
          </a:p>
          <a:p>
            <a:pPr>
              <a:buNone/>
            </a:pPr>
            <a:r>
              <a:rPr lang="en-US" sz="2000" dirty="0" err="1" smtClean="0"/>
              <a:t>eventList</a:t>
            </a:r>
            <a:r>
              <a:rPr lang="en-US" sz="2000" dirty="0" smtClean="0"/>
              <a:t>= </a:t>
            </a:r>
            <a:r>
              <a:rPr lang="en-US" sz="2000" dirty="0" err="1" smtClean="0"/>
              <a:t>initializeEventList</a:t>
            </a:r>
            <a:r>
              <a:rPr lang="en-US" sz="2000" dirty="0" smtClean="0"/>
              <a:t>() </a:t>
            </a:r>
          </a:p>
          <a:p>
            <a:pPr>
              <a:buNone/>
            </a:pPr>
            <a:r>
              <a:rPr lang="en-US" sz="2000" dirty="0" smtClean="0"/>
              <a:t>While (</a:t>
            </a:r>
            <a:r>
              <a:rPr lang="en-US" sz="2000" dirty="0" err="1" smtClean="0"/>
              <a:t>eventList</a:t>
            </a:r>
            <a:r>
              <a:rPr lang="en-US" sz="2000" dirty="0" smtClean="0"/>
              <a:t> != null &amp;&amp; t&lt;=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){ </a:t>
            </a:r>
          </a:p>
          <a:p>
            <a:pPr>
              <a:buNone/>
            </a:pPr>
            <a:r>
              <a:rPr lang="en-US" sz="2000" dirty="0" smtClean="0"/>
              <a:t>remove and process the first event from </a:t>
            </a:r>
            <a:r>
              <a:rPr lang="en-US" sz="2000" dirty="0" err="1" smtClean="0"/>
              <a:t>eventList</a:t>
            </a:r>
            <a:r>
              <a:rPr lang="en-US" sz="2000" dirty="0" smtClean="0"/>
              <a:t> { </a:t>
            </a:r>
          </a:p>
          <a:p>
            <a:pPr>
              <a:buNone/>
            </a:pPr>
            <a:r>
              <a:rPr lang="en-US" sz="2000" dirty="0" smtClean="0"/>
              <a:t>get the cell </a:t>
            </a:r>
            <a:r>
              <a:rPr lang="en-US" sz="2000" dirty="0" err="1" smtClean="0"/>
              <a:t>ci</a:t>
            </a:r>
            <a:r>
              <a:rPr lang="en-US" sz="2000" dirty="0" smtClean="0"/>
              <a:t> associated with this event </a:t>
            </a:r>
          </a:p>
          <a:p>
            <a:pPr>
              <a:buNone/>
            </a:pPr>
            <a:r>
              <a:rPr lang="en-US" sz="2000" dirty="0" smtClean="0"/>
              <a:t>new state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δ(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(t),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neighbor</a:t>
            </a:r>
            <a:r>
              <a:rPr lang="en-US" sz="2000" dirty="0" smtClean="0"/>
              <a:t>(t)) </a:t>
            </a:r>
          </a:p>
          <a:p>
            <a:pPr>
              <a:buNone/>
            </a:pPr>
            <a:r>
              <a:rPr lang="en-US" sz="2000" dirty="0" smtClean="0"/>
              <a:t>schedule </a:t>
            </a:r>
            <a:r>
              <a:rPr lang="en-US" sz="2000" dirty="0" err="1" smtClean="0"/>
              <a:t>ci’s</a:t>
            </a:r>
            <a:r>
              <a:rPr lang="en-US" sz="2000" dirty="0" smtClean="0"/>
              <a:t> next event and inset it into </a:t>
            </a:r>
            <a:r>
              <a:rPr lang="en-US" sz="2000" dirty="0" err="1" smtClean="0"/>
              <a:t>eventList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compute the next events of all </a:t>
            </a:r>
            <a:r>
              <a:rPr lang="en-US" sz="2000" dirty="0" err="1" smtClean="0"/>
              <a:t>ci’s</a:t>
            </a:r>
            <a:r>
              <a:rPr lang="en-US" sz="2000" dirty="0" smtClean="0"/>
              <a:t> neighbors </a:t>
            </a:r>
          </a:p>
          <a:p>
            <a:pPr>
              <a:buNone/>
            </a:pPr>
            <a:r>
              <a:rPr lang="en-US" sz="2000" dirty="0" smtClean="0"/>
              <a:t>update, or insert, or remove neighbors’ events into </a:t>
            </a:r>
          </a:p>
          <a:p>
            <a:pPr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eventList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}</a:t>
            </a:r>
          </a:p>
          <a:p>
            <a:pPr>
              <a:buNone/>
            </a:pPr>
            <a:r>
              <a:rPr lang="en-US" sz="2000" dirty="0" smtClean="0"/>
              <a:t>sort all the events in </a:t>
            </a:r>
            <a:r>
              <a:rPr lang="en-US" sz="2000" dirty="0" err="1" smtClean="0"/>
              <a:t>eventList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t = time of the earliest next event in </a:t>
            </a:r>
            <a:r>
              <a:rPr lang="en-US" sz="2000" dirty="0" err="1" smtClean="0"/>
              <a:t>eventList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}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scheduling</a:t>
            </a:r>
            <a:endParaRPr lang="en-US" dirty="0"/>
          </a:p>
        </p:txBody>
      </p:sp>
      <p:pic>
        <p:nvPicPr>
          <p:cNvPr id="64513" name="Picture 1" descr="C:\Users\Feng Gu\AppData\Roaming\Tencent\Users\55982844\QQ\WinTemp\RichOle\3NYS`O%RWR)Q6QO_CVD4T[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829382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Event list Scheduling </a:t>
            </a:r>
          </a:p>
          <a:p>
            <a:pPr>
              <a:buNone/>
            </a:pPr>
            <a:r>
              <a:rPr lang="en-US" sz="2000" dirty="0" smtClean="0"/>
              <a:t>(1) inter-gen-time = 7; service-time = 5 </a:t>
            </a:r>
          </a:p>
          <a:p>
            <a:pPr>
              <a:buNone/>
            </a:pPr>
            <a:r>
              <a:rPr lang="en-US" sz="2000" dirty="0" smtClean="0"/>
              <a:t>(2) inter-gen-time = 7; service-time = 10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8913" name="Picture 1" descr="C:\Users\Feng Gu\AppData\Roaming\Tencent\Users\55982844\QQ\WinTemp\RichOle\DBBT7V7Y@17E2KHE3~[O@@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5810250" cy="1762125"/>
          </a:xfrm>
          <a:prstGeom prst="rect">
            <a:avLst/>
          </a:prstGeom>
          <a:noFill/>
        </p:spPr>
      </p:pic>
      <p:pic>
        <p:nvPicPr>
          <p:cNvPr id="38914" name="Picture 2" descr="C:\Users\Feng Gu\AppData\Roaming\Tencent\Users\55982844\QQ\WinTemp\RichOle\OSU~T@(FLQNFYII@_[8SH{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6981825" cy="1685925"/>
          </a:xfrm>
          <a:prstGeom prst="rect">
            <a:avLst/>
          </a:prstGeom>
          <a:noFill/>
        </p:spPr>
      </p:pic>
      <p:pic>
        <p:nvPicPr>
          <p:cNvPr id="38915" name="Picture 3" descr="C:\Users\Feng Gu\AppData\Roaming\Tencent\Users\55982844\QQ\WinTemp\RichOle\SB0)V5)BMSP4LV5[4DCK)4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"/>
            <a:ext cx="2390775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for continuous and discrete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7889" name="Picture 1" descr="C:\Users\Feng Gu\AppData\Roaming\Tencent\Users\55982844\QQ\WinTemp\RichOle\Q%0I@~BI7RAP10]3OS0GMU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6978078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Framework for continuous and discrete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6865" name="Picture 1" descr="C:\Users\Feng Gu\AppData\Roaming\Tencent\Users\55982844\QQ\WinTemp\RichOle\``%$AC_9ZAPOQ4LO4_{TO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259606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1180</Words>
  <Application>Microsoft Office PowerPoint</Application>
  <PresentationFormat>On-screen Show (4:3)</PresentationFormat>
  <Paragraphs>207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DEVS and DEVS Model</vt:lpstr>
      <vt:lpstr>Cellular automata with fitness</vt:lpstr>
      <vt:lpstr>Discrete time simulation</vt:lpstr>
      <vt:lpstr>Discrete time simulation</vt:lpstr>
      <vt:lpstr>Discrete event simulation</vt:lpstr>
      <vt:lpstr>Event scheduling</vt:lpstr>
      <vt:lpstr>Slide 7</vt:lpstr>
      <vt:lpstr>Framework for continuous and discrete models </vt:lpstr>
      <vt:lpstr>Framework for continuous and discrete models </vt:lpstr>
      <vt:lpstr>Discrete event time segments</vt:lpstr>
      <vt:lpstr>DEVS background</vt:lpstr>
      <vt:lpstr>DEVS background</vt:lpstr>
      <vt:lpstr>System </vt:lpstr>
      <vt:lpstr>Hierarchical construction</vt:lpstr>
      <vt:lpstr>DEVS models</vt:lpstr>
      <vt:lpstr>DEVS atomic model</vt:lpstr>
      <vt:lpstr>DEVS atomic model formalism</vt:lpstr>
      <vt:lpstr>Ping-Pong Example</vt:lpstr>
      <vt:lpstr>How an atomic model works</vt:lpstr>
      <vt:lpstr>Atomic model operation</vt:lpstr>
      <vt:lpstr>Atomic model examples</vt:lpstr>
      <vt:lpstr>Atomic model examples</vt:lpstr>
      <vt:lpstr>Internal transition/output generation </vt:lpstr>
      <vt:lpstr>Response to external input </vt:lpstr>
      <vt:lpstr>Response to simultaneous external input and internal event </vt:lpstr>
      <vt:lpstr>Discussion </vt:lpstr>
      <vt:lpstr>Basic atomic variables </vt:lpstr>
      <vt:lpstr>Work with simple SISO atomic models </vt:lpstr>
      <vt:lpstr>Passive model</vt:lpstr>
      <vt:lpstr>Storage model </vt:lpstr>
      <vt:lpstr>Generator model </vt:lpstr>
      <vt:lpstr>Binary counter model </vt:lpstr>
      <vt:lpstr>Ramp model </vt:lpstr>
      <vt:lpstr>Switch model (with multiple ports)</vt:lpstr>
      <vt:lpstr>Generator that can be started/stopped and set period </vt:lpstr>
      <vt:lpstr>DEVS coupled model  </vt:lpstr>
      <vt:lpstr>Slide 37</vt:lpstr>
      <vt:lpstr>DEVS hierarchical modular composition </vt:lpstr>
      <vt:lpstr>Slide 39</vt:lpstr>
      <vt:lpstr>Switch network</vt:lpstr>
      <vt:lpstr>Generator/Processor/Transducer</vt:lpstr>
      <vt:lpstr>Exercise</vt:lpstr>
      <vt:lpstr>DEVS-based modeling and simulation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Systems and Modeling and Simulation</dc:title>
  <dc:creator>Feng Gu</dc:creator>
  <cp:lastModifiedBy>Feng Gu</cp:lastModifiedBy>
  <cp:revision>179</cp:revision>
  <dcterms:created xsi:type="dcterms:W3CDTF">2014-09-02T01:11:45Z</dcterms:created>
  <dcterms:modified xsi:type="dcterms:W3CDTF">2014-09-30T18:40:36Z</dcterms:modified>
</cp:coreProperties>
</file>