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0" r:id="rId3"/>
    <p:sldId id="311" r:id="rId4"/>
    <p:sldId id="312" r:id="rId5"/>
    <p:sldId id="313" r:id="rId6"/>
    <p:sldId id="315" r:id="rId7"/>
    <p:sldId id="314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7343-7FC6-4F59-83E2-50ABCF246B8A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9DAF-34DA-4A10-915D-F991085F0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74B6-4220-4A66-8C38-8B380605463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6582-B3F4-43DF-B694-78169478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AEF3-6296-4258-ADE9-E393C876B58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DEVS Models Using DEVSJAVA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Feng Gu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16" y="0"/>
            <a:ext cx="905738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90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73809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2" y="0"/>
            <a:ext cx="91480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Users\Feng Gu\AppData\Roaming\Tencent\Users\55982844\QQ\WinTemp\RichOle\JQV[XK%GGG05LKL4BF}EW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0848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Users\Feng Gu\AppData\Roaming\Tencent\Users\55982844\QQ\WinTemp\RichOle\(99]3KPI40P3NHY9(7IXY`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015153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47" y="304800"/>
            <a:ext cx="8391608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Users\Feng Gu\AppData\Roaming\Tencent\Users\55982844\QQ\WinTemp\RichOle\14HZX4RV@TUA[YQ6YQ@QO~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3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Users\Feng Gu\AppData\Roaming\Tencent\Users\55982844\QQ\WinTemp\RichOle\@K0ST6IDK}96NY$Z]9QSM}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74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2650"/>
            <a:ext cx="8610600" cy="648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atomic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Elements of an atomic model</a:t>
            </a:r>
          </a:p>
          <a:p>
            <a:r>
              <a:rPr lang="en-US" sz="2000" dirty="0" smtClean="0"/>
              <a:t>input events </a:t>
            </a:r>
          </a:p>
          <a:p>
            <a:r>
              <a:rPr lang="en-US" sz="2000" dirty="0" smtClean="0"/>
              <a:t>output events </a:t>
            </a:r>
          </a:p>
          <a:p>
            <a:r>
              <a:rPr lang="en-US" sz="2000" dirty="0" smtClean="0"/>
              <a:t>state variables </a:t>
            </a:r>
          </a:p>
          <a:p>
            <a:r>
              <a:rPr lang="en-US" sz="2000" dirty="0" smtClean="0"/>
              <a:t>state transition functions </a:t>
            </a:r>
          </a:p>
          <a:p>
            <a:pPr>
              <a:buNone/>
            </a:pPr>
            <a:r>
              <a:rPr lang="en-US" sz="2000" dirty="0" smtClean="0"/>
              <a:t>      -External transition </a:t>
            </a:r>
          </a:p>
          <a:p>
            <a:pPr>
              <a:buNone/>
            </a:pPr>
            <a:r>
              <a:rPr lang="en-US" sz="2000" dirty="0" smtClean="0"/>
              <a:t>      -Internal transition </a:t>
            </a:r>
          </a:p>
          <a:p>
            <a:pPr>
              <a:buNone/>
            </a:pPr>
            <a:r>
              <a:rPr lang="en-US" sz="2000" dirty="0" smtClean="0"/>
              <a:t>      -Confluent transition </a:t>
            </a:r>
          </a:p>
          <a:p>
            <a:pPr>
              <a:buNone/>
            </a:pPr>
            <a:r>
              <a:rPr lang="en-US" sz="2000" dirty="0" smtClean="0"/>
              <a:t>      -Output function </a:t>
            </a:r>
          </a:p>
          <a:p>
            <a:r>
              <a:rPr lang="en-US" sz="2000" dirty="0" smtClean="0"/>
              <a:t>time advance function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9697" name="Picture 1" descr="C:\Users\Feng Gu\AppData\Roaming\Tencent\Users\55982844\QQ\WinTemp\RichOle\08A5P{K@0}G~J(_~@X1H`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1752600"/>
            <a:ext cx="245533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GenDevs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3912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Collections, maps, relations</a:t>
            </a:r>
            <a:endParaRPr lang="en-US" b="1" dirty="0"/>
          </a:p>
        </p:txBody>
      </p:sp>
      <p:pic>
        <p:nvPicPr>
          <p:cNvPr id="63489" name="Picture 1" descr="C:\Users\Feng Gu\AppData\Roaming\Tencent\Users\55982844\QQ\WinTemp\RichOle\H1EC90P240`T`))2EL{2E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752600"/>
            <a:ext cx="627546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Feng Gu\AppData\Roaming\Tencent\Users\55982844\QQ\WinTemp\RichOle\H15X)NVA@`$%CNOV`IRZ[~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915400" cy="617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GenDevs</a:t>
            </a:r>
            <a:r>
              <a:rPr lang="en-US" dirty="0" smtClean="0"/>
              <a:t> collection classes</a:t>
            </a:r>
            <a:endParaRPr lang="en-US" dirty="0"/>
          </a:p>
        </p:txBody>
      </p:sp>
      <p:pic>
        <p:nvPicPr>
          <p:cNvPr id="65537" name="Picture 1" descr="C:\Users\Feng Gu\AppData\Roaming\Tencent\Users\55982844\QQ\WinTemp\RichOle\U`3$04)GZ)9(`OF${3YZC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324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interfaces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95165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DEVS-Canonical implementation</a:t>
            </a:r>
            <a:endParaRPr lang="en-US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56795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class relationships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544291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2" y="0"/>
            <a:ext cx="918772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Ports, content, and message</a:t>
            </a:r>
            <a:endParaRPr lang="en-US" dirty="0"/>
          </a:p>
        </p:txBody>
      </p:sp>
      <p:pic>
        <p:nvPicPr>
          <p:cNvPr id="70657" name="Picture 1" descr="C:\Users\Feng Gu\AppData\Roaming\Tencent\Users\55982844\QQ\WinTemp\RichOle\B{PTYMM~U6]K`UA3ZFU0G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25884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6490"/>
            <a:ext cx="8936604" cy="66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atomic model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7649" name="Picture 1" descr="C:\Users\Feng Gu\AppData\Roaming\Tencent\Users\55982844\QQ\WinTemp\RichOle\7G14)9OF%K1NZTDGIMQ$V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7413356" cy="4267200"/>
          </a:xfrm>
          <a:prstGeom prst="rect">
            <a:avLst/>
          </a:prstGeom>
          <a:noFill/>
        </p:spPr>
      </p:pic>
      <p:pic>
        <p:nvPicPr>
          <p:cNvPr id="6" name="Picture 1" descr="C:\Users\Feng Gu\AppData\Roaming\Tencent\Users\55982844\QQ\WinTemp\RichOle\08A5P{K@0}G~J(_~@X1H`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667" y="1295400"/>
            <a:ext cx="2455333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37" y="0"/>
            <a:ext cx="9177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03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19" y="0"/>
            <a:ext cx="8656581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6" y="0"/>
            <a:ext cx="9168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88277" cy="62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" y="0"/>
            <a:ext cx="89642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DEVSJAVA Example: </a:t>
            </a:r>
            <a:r>
              <a:rPr lang="en-US" dirty="0" err="1" smtClean="0"/>
              <a:t>carWashSys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1. To simplify the problem, let’s first assume the system will reject any incoming cars and trucks if it is busy. </a:t>
            </a:r>
          </a:p>
          <a:p>
            <a:pPr>
              <a:buNone/>
            </a:pPr>
            <a:r>
              <a:rPr lang="en-US" dirty="0" smtClean="0"/>
              <a:t>2. Test the model: </a:t>
            </a:r>
            <a:r>
              <a:rPr lang="en-US" dirty="0" err="1" smtClean="0"/>
              <a:t>addTestInput</a:t>
            </a:r>
            <a:r>
              <a:rPr lang="en-US" dirty="0" smtClean="0"/>
              <a:t>( ) </a:t>
            </a:r>
          </a:p>
          <a:p>
            <a:pPr>
              <a:buNone/>
            </a:pPr>
            <a:r>
              <a:rPr lang="en-US" dirty="0" smtClean="0"/>
              <a:t>3. Test the model: create a car generator and couple it to the </a:t>
            </a:r>
            <a:r>
              <a:rPr lang="en-US" dirty="0" err="1" smtClean="0"/>
              <a:t>carWashCenter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4. Add random numbers in generators </a:t>
            </a:r>
          </a:p>
          <a:p>
            <a:pPr>
              <a:buNone/>
            </a:pPr>
            <a:r>
              <a:rPr lang="en-US" dirty="0" smtClean="0"/>
              <a:t>5. Create a truck generator and add to the system </a:t>
            </a:r>
          </a:p>
          <a:p>
            <a:pPr>
              <a:buNone/>
            </a:pPr>
            <a:r>
              <a:rPr lang="en-US" dirty="0" smtClean="0"/>
              <a:t>6. Add queue </a:t>
            </a:r>
          </a:p>
          <a:p>
            <a:pPr>
              <a:buNone/>
            </a:pPr>
            <a:r>
              <a:rPr lang="en-US" dirty="0" smtClean="0"/>
              <a:t>7. Each car is unique – add </a:t>
            </a:r>
            <a:r>
              <a:rPr lang="en-US" dirty="0" err="1" smtClean="0"/>
              <a:t>vehicleEntity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8. Display message – implement the </a:t>
            </a:r>
            <a:r>
              <a:rPr lang="en-US" dirty="0" err="1" smtClean="0"/>
              <a:t>toString</a:t>
            </a:r>
            <a:r>
              <a:rPr lang="en-US" dirty="0" smtClean="0"/>
              <a:t>() in </a:t>
            </a:r>
            <a:r>
              <a:rPr lang="en-US" dirty="0" err="1" smtClean="0"/>
              <a:t>vehicleEntity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9. Show model state on </a:t>
            </a:r>
            <a:r>
              <a:rPr lang="en-US" dirty="0" err="1" smtClean="0"/>
              <a:t>SimView</a:t>
            </a:r>
            <a:r>
              <a:rPr lang="en-US" dirty="0" smtClean="0"/>
              <a:t> -- </a:t>
            </a:r>
            <a:r>
              <a:rPr lang="en-US" dirty="0" err="1" smtClean="0"/>
              <a:t>getTooltipText</a:t>
            </a:r>
            <a:r>
              <a:rPr lang="en-US" dirty="0" smtClean="0"/>
              <a:t> () </a:t>
            </a:r>
          </a:p>
          <a:p>
            <a:pPr>
              <a:buNone/>
            </a:pPr>
            <a:r>
              <a:rPr lang="en-US" dirty="0" smtClean="0"/>
              <a:t>10. Add transducer </a:t>
            </a:r>
          </a:p>
          <a:p>
            <a:pPr>
              <a:buNone/>
            </a:pPr>
            <a:r>
              <a:rPr lang="en-US" dirty="0" smtClean="0"/>
              <a:t>11. Test the model without </a:t>
            </a:r>
            <a:r>
              <a:rPr lang="en-US" dirty="0" err="1" smtClean="0"/>
              <a:t>SimView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243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DEVSJAVA </a:t>
            </a:r>
            <a:r>
              <a:rPr lang="en-US" dirty="0" smtClean="0"/>
              <a:t>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 structure</a:t>
            </a:r>
          </a:p>
          <a:p>
            <a:r>
              <a:rPr lang="en-US" dirty="0" smtClean="0"/>
              <a:t>How to develop models - programming</a:t>
            </a:r>
          </a:p>
          <a:p>
            <a:r>
              <a:rPr lang="en-US" dirty="0" smtClean="0"/>
              <a:t>How to run simulations – the </a:t>
            </a:r>
            <a:r>
              <a:rPr lang="en-US" dirty="0" err="1" smtClean="0"/>
              <a:t>SimView</a:t>
            </a:r>
            <a:r>
              <a:rPr lang="en-US" dirty="0" smtClean="0"/>
              <a:t> interface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atomic variables </a:t>
            </a:r>
            <a:endParaRPr lang="en-US" dirty="0"/>
          </a:p>
        </p:txBody>
      </p:sp>
      <p:pic>
        <p:nvPicPr>
          <p:cNvPr id="19457" name="Picture 1" descr="C:\Users\Feng Gu\AppData\Roaming\Tencent\Users\55982844\QQ\WinTemp\RichOle\H(~TRE[FXEAW5_X}8[9$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295775" cy="4124325"/>
          </a:xfrm>
          <a:prstGeom prst="rect">
            <a:avLst/>
          </a:prstGeom>
          <a:noFill/>
        </p:spPr>
      </p:pic>
      <p:pic>
        <p:nvPicPr>
          <p:cNvPr id="19458" name="Picture 2" descr="C:\Users\Feng Gu\AppData\Roaming\Tencent\Users\55982844\QQ\WinTemp\RichOle\YI2%{`R78Q)WO4ILC_({V`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327372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atomic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5562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public double </a:t>
            </a:r>
            <a:r>
              <a:rPr lang="en-US" b="1" dirty="0" err="1" smtClean="0"/>
              <a:t>ta</a:t>
            </a:r>
            <a:r>
              <a:rPr lang="en-US" b="1" dirty="0" smtClean="0"/>
              <a:t>() </a:t>
            </a:r>
            <a:r>
              <a:rPr lang="en-US" dirty="0" smtClean="0"/>
              <a:t>: the time advance function; returns the value of sigma for atomic models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public message out() </a:t>
            </a:r>
            <a:r>
              <a:rPr lang="en-US" dirty="0" smtClean="0"/>
              <a:t>: the output function; releases the message just before an internal transition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public void </a:t>
            </a:r>
            <a:r>
              <a:rPr lang="en-US" b="1" dirty="0" err="1" smtClean="0"/>
              <a:t>deltint</a:t>
            </a:r>
            <a:r>
              <a:rPr lang="en-US" b="1" dirty="0" smtClean="0"/>
              <a:t>()</a:t>
            </a:r>
            <a:r>
              <a:rPr lang="en-US" dirty="0" smtClean="0"/>
              <a:t>: the internal transition function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public void </a:t>
            </a:r>
            <a:r>
              <a:rPr lang="en-US" b="1" dirty="0" err="1" smtClean="0"/>
              <a:t>deltext</a:t>
            </a:r>
            <a:r>
              <a:rPr lang="en-US" b="1" dirty="0" smtClean="0"/>
              <a:t>(double </a:t>
            </a:r>
            <a:r>
              <a:rPr lang="en-US" b="1" dirty="0" err="1" smtClean="0"/>
              <a:t>e,message</a:t>
            </a:r>
            <a:r>
              <a:rPr lang="en-US" b="1" dirty="0" smtClean="0"/>
              <a:t> x)</a:t>
            </a:r>
            <a:r>
              <a:rPr lang="en-US" dirty="0" smtClean="0"/>
              <a:t>: the external transition function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public void </a:t>
            </a:r>
            <a:r>
              <a:rPr lang="en-US" b="1" dirty="0" err="1" smtClean="0"/>
              <a:t>deltcon</a:t>
            </a:r>
            <a:r>
              <a:rPr lang="en-US" b="1" dirty="0" smtClean="0"/>
              <a:t>(double </a:t>
            </a:r>
            <a:r>
              <a:rPr lang="en-US" b="1" dirty="0" err="1" smtClean="0"/>
              <a:t>e,message</a:t>
            </a:r>
            <a:r>
              <a:rPr lang="en-US" b="1" dirty="0" smtClean="0"/>
              <a:t> x)</a:t>
            </a:r>
            <a:r>
              <a:rPr lang="en-US" dirty="0" smtClean="0"/>
              <a:t>: the confluent transition function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public void Continue(double e) </a:t>
            </a:r>
            <a:r>
              <a:rPr lang="en-US" dirty="0" smtClean="0"/>
              <a:t>: subtract e from sigma; use to retain the same time of next event after an external event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public void </a:t>
            </a:r>
            <a:r>
              <a:rPr lang="en-US" b="1" dirty="0" err="1" smtClean="0"/>
              <a:t>holdIn</a:t>
            </a:r>
            <a:r>
              <a:rPr lang="en-US" b="1" dirty="0" smtClean="0"/>
              <a:t>(String phase, double sigma) </a:t>
            </a:r>
            <a:r>
              <a:rPr lang="en-US" dirty="0" smtClean="0"/>
              <a:t>: set the phase and sigma values as given in the arguments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public void </a:t>
            </a:r>
            <a:r>
              <a:rPr lang="en-US" b="1" dirty="0" err="1" smtClean="0"/>
              <a:t>passivateIn</a:t>
            </a:r>
            <a:r>
              <a:rPr lang="en-US" b="1" dirty="0" smtClean="0"/>
              <a:t>(String phase) </a:t>
            </a:r>
            <a:r>
              <a:rPr lang="en-US" dirty="0" smtClean="0"/>
              <a:t>: set the phase as given in the argument and sigma to INFINITY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public void </a:t>
            </a:r>
            <a:r>
              <a:rPr lang="en-US" b="1" dirty="0" err="1" smtClean="0"/>
              <a:t>passivate</a:t>
            </a:r>
            <a:r>
              <a:rPr lang="en-US" b="1" dirty="0" smtClean="0"/>
              <a:t>() </a:t>
            </a:r>
            <a:r>
              <a:rPr lang="en-US" dirty="0" smtClean="0"/>
              <a:t>: set the phase to passive and sigma to INFINITY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public </a:t>
            </a:r>
            <a:r>
              <a:rPr lang="en-US" b="1" dirty="0" err="1" smtClean="0"/>
              <a:t>boolean</a:t>
            </a:r>
            <a:r>
              <a:rPr lang="en-US" b="1" dirty="0" smtClean="0"/>
              <a:t> </a:t>
            </a:r>
            <a:r>
              <a:rPr lang="en-US" b="1" dirty="0" err="1" smtClean="0"/>
              <a:t>phaseIs</a:t>
            </a:r>
            <a:r>
              <a:rPr lang="en-US" b="1" dirty="0" smtClean="0"/>
              <a:t>(String phase) </a:t>
            </a:r>
            <a:r>
              <a:rPr lang="en-US" dirty="0" smtClean="0"/>
              <a:t>: return true if the current phase equals the argument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219200"/>
            <a:ext cx="4267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double </a:t>
            </a:r>
            <a:r>
              <a:rPr lang="en-US" sz="1200" dirty="0" err="1" smtClean="0"/>
              <a:t>ta</a:t>
            </a:r>
            <a:r>
              <a:rPr lang="en-US" sz="1200" dirty="0" smtClean="0"/>
              <a:t>(){return sigma; }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message out(){return new message()}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//override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void </a:t>
            </a:r>
            <a:r>
              <a:rPr lang="en-US" sz="1200" dirty="0" err="1" smtClean="0"/>
              <a:t>deltint</a:t>
            </a:r>
            <a:r>
              <a:rPr lang="en-US" sz="1200" dirty="0" smtClean="0"/>
              <a:t>() {} //override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void </a:t>
            </a:r>
            <a:r>
              <a:rPr lang="en-US" sz="1200" dirty="0" err="1" smtClean="0"/>
              <a:t>deltext</a:t>
            </a:r>
            <a:r>
              <a:rPr lang="en-US" sz="1200" dirty="0" smtClean="0"/>
              <a:t>(double </a:t>
            </a:r>
            <a:r>
              <a:rPr lang="en-US" sz="1200" dirty="0" err="1" smtClean="0"/>
              <a:t>e,message</a:t>
            </a:r>
            <a:r>
              <a:rPr lang="en-US" sz="1200" dirty="0" smtClean="0"/>
              <a:t> x) {} //override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void </a:t>
            </a:r>
            <a:r>
              <a:rPr lang="en-US" sz="1200" dirty="0" err="1" smtClean="0"/>
              <a:t>deltcon</a:t>
            </a:r>
            <a:r>
              <a:rPr lang="en-US" sz="1200" dirty="0" smtClean="0"/>
              <a:t>(double </a:t>
            </a:r>
            <a:r>
              <a:rPr lang="en-US" sz="1200" dirty="0" err="1" smtClean="0"/>
              <a:t>e,message</a:t>
            </a:r>
            <a:r>
              <a:rPr lang="en-US" sz="1200" dirty="0" smtClean="0"/>
              <a:t> x){}//default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</a:t>
            </a:r>
            <a:r>
              <a:rPr lang="en-US" sz="1200" dirty="0" err="1" smtClean="0"/>
              <a:t>deltint</a:t>
            </a:r>
            <a:r>
              <a:rPr lang="en-US" sz="1200" dirty="0" smtClean="0"/>
              <a:t>();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</a:t>
            </a:r>
            <a:r>
              <a:rPr lang="en-US" sz="1200" dirty="0" err="1" smtClean="0"/>
              <a:t>deltext</a:t>
            </a:r>
            <a:r>
              <a:rPr lang="en-US" sz="1200" dirty="0" smtClean="0"/>
              <a:t>(0,x);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void Continue(double e){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if (sigma &lt; INFINITY)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     sigma = sigma - e;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void </a:t>
            </a:r>
            <a:r>
              <a:rPr lang="en-US" sz="1200" dirty="0" err="1" smtClean="0"/>
              <a:t>holdIn</a:t>
            </a:r>
            <a:r>
              <a:rPr lang="en-US" sz="1200" dirty="0" smtClean="0"/>
              <a:t>(String phase, double sigma) {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  </a:t>
            </a:r>
            <a:r>
              <a:rPr lang="en-US" sz="1200" dirty="0" err="1" smtClean="0"/>
              <a:t>this.phase</a:t>
            </a:r>
            <a:r>
              <a:rPr lang="en-US" sz="1200" dirty="0" smtClean="0"/>
              <a:t> = phase;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  </a:t>
            </a:r>
            <a:r>
              <a:rPr lang="en-US" sz="1200" dirty="0" err="1" smtClean="0"/>
              <a:t>this.sigma</a:t>
            </a:r>
            <a:r>
              <a:rPr lang="en-US" sz="1200" dirty="0" smtClean="0"/>
              <a:t> = sigma;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void </a:t>
            </a:r>
            <a:r>
              <a:rPr lang="en-US" sz="1200" dirty="0" err="1" smtClean="0"/>
              <a:t>passivateIn</a:t>
            </a:r>
            <a:r>
              <a:rPr lang="en-US" sz="1200" dirty="0" smtClean="0"/>
              <a:t>(String phase)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</a:t>
            </a:r>
            <a:r>
              <a:rPr lang="en-US" sz="1200" dirty="0" err="1" smtClean="0"/>
              <a:t>holdIn</a:t>
            </a:r>
            <a:r>
              <a:rPr lang="en-US" sz="1200" dirty="0" smtClean="0"/>
              <a:t>(phase, INFINITY);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public void </a:t>
            </a:r>
            <a:r>
              <a:rPr lang="en-US" sz="1200" dirty="0" err="1" smtClean="0"/>
              <a:t>passivate</a:t>
            </a:r>
            <a:r>
              <a:rPr lang="en-US" sz="1200" dirty="0" smtClean="0"/>
              <a:t>()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 </a:t>
            </a:r>
            <a:r>
              <a:rPr lang="en-US" sz="1200" dirty="0" err="1" smtClean="0"/>
              <a:t>passivateIn</a:t>
            </a:r>
            <a:r>
              <a:rPr lang="en-US" sz="1200" dirty="0" smtClean="0"/>
              <a:t>("passive");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}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public </a:t>
            </a:r>
            <a:r>
              <a:rPr lang="en-US" sz="1200" dirty="0" err="1" smtClean="0"/>
              <a:t>boolean</a:t>
            </a:r>
            <a:r>
              <a:rPr lang="en-US" sz="1200" dirty="0" smtClean="0"/>
              <a:t> </a:t>
            </a:r>
            <a:r>
              <a:rPr lang="en-US" sz="1200" dirty="0" err="1" smtClean="0"/>
              <a:t>phaseIs</a:t>
            </a:r>
            <a:r>
              <a:rPr lang="en-US" sz="1200" dirty="0" smtClean="0"/>
              <a:t>(String phase){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        return </a:t>
            </a:r>
            <a:r>
              <a:rPr lang="en-US" sz="1200" dirty="0" err="1" smtClean="0"/>
              <a:t>this.phase.equals</a:t>
            </a:r>
            <a:r>
              <a:rPr lang="en-US" sz="1200" dirty="0" smtClean="0"/>
              <a:t>(phase);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dirty="0" smtClean="0"/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commonly used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methods are defined in </a:t>
            </a:r>
            <a:r>
              <a:rPr lang="en-US" sz="2400" dirty="0" err="1" smtClean="0"/>
              <a:t>devs</a:t>
            </a:r>
            <a:r>
              <a:rPr lang="en-US" sz="2400" dirty="0" smtClean="0"/>
              <a:t>, but commonly used by an atomic model </a:t>
            </a:r>
          </a:p>
          <a:p>
            <a:pPr>
              <a:buNone/>
            </a:pPr>
            <a:r>
              <a:rPr lang="en-US" sz="2400" dirty="0" smtClean="0"/>
              <a:t>    -void </a:t>
            </a:r>
            <a:r>
              <a:rPr lang="en-US" sz="2400" b="1" dirty="0" smtClean="0"/>
              <a:t>Initialize() </a:t>
            </a:r>
          </a:p>
          <a:p>
            <a:pPr>
              <a:buNone/>
            </a:pPr>
            <a:r>
              <a:rPr lang="da-DK" sz="2400" dirty="0" smtClean="0"/>
              <a:t>    -boolean </a:t>
            </a:r>
            <a:r>
              <a:rPr lang="da-DK" sz="2400" b="1" dirty="0" smtClean="0"/>
              <a:t>messageOnPort(message x,String p, int i) </a:t>
            </a:r>
          </a:p>
          <a:p>
            <a:pPr>
              <a:buNone/>
            </a:pPr>
            <a:r>
              <a:rPr lang="en-US" sz="2400" dirty="0" smtClean="0"/>
              <a:t>    -</a:t>
            </a:r>
            <a:r>
              <a:rPr lang="en-US" sz="2400" dirty="0" err="1" smtClean="0"/>
              <a:t>ContentInterface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makeContent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PortInterface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port,EntityInterface</a:t>
            </a:r>
            <a:r>
              <a:rPr lang="en-US" sz="2400" b="1" dirty="0" smtClean="0"/>
              <a:t> value)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9" name="Picture 1" descr="C:\Users\Feng Gu\AppData\Roaming\Tencent\Users\55982844\QQ\WinTemp\RichOle\F14{YL2OJ3AFBM[M[8AUV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0999"/>
            <a:ext cx="4343400" cy="225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friendlyAtomic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</a:t>
            </a:r>
            <a:r>
              <a:rPr lang="en-US" sz="1200" b="1" dirty="0" err="1" smtClean="0"/>
              <a:t>boolean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somethingOnPort</a:t>
            </a:r>
            <a:r>
              <a:rPr lang="en-US" sz="1200" b="1" dirty="0" smtClean="0"/>
              <a:t>(message </a:t>
            </a:r>
            <a:r>
              <a:rPr lang="en-US" sz="1200" b="1" dirty="0" err="1" smtClean="0"/>
              <a:t>x,String</a:t>
            </a:r>
            <a:r>
              <a:rPr lang="en-US" sz="1200" b="1" dirty="0" smtClean="0"/>
              <a:t> port) </a:t>
            </a:r>
            <a:r>
              <a:rPr lang="en-US" sz="1200" dirty="0" smtClean="0"/>
              <a:t>: is there a value on the given port, e.g., </a:t>
            </a:r>
            <a:r>
              <a:rPr lang="en-US" sz="1200" dirty="0" err="1" smtClean="0"/>
              <a:t>somethingOnPort</a:t>
            </a:r>
            <a:r>
              <a:rPr lang="en-US" sz="1200" dirty="0" smtClean="0"/>
              <a:t>(</a:t>
            </a:r>
            <a:r>
              <a:rPr lang="en-US" sz="1200" dirty="0" err="1" smtClean="0"/>
              <a:t>x,”in</a:t>
            </a:r>
            <a:r>
              <a:rPr lang="en-US" sz="1200" dirty="0" smtClean="0"/>
              <a:t>”)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double </a:t>
            </a:r>
            <a:r>
              <a:rPr lang="en-US" sz="1200" b="1" dirty="0" err="1" smtClean="0"/>
              <a:t>geEntityOnPort</a:t>
            </a:r>
            <a:r>
              <a:rPr lang="en-US" sz="1200" b="1" dirty="0" smtClean="0"/>
              <a:t>(message </a:t>
            </a:r>
            <a:r>
              <a:rPr lang="en-US" sz="1200" b="1" dirty="0" err="1" smtClean="0"/>
              <a:t>x,String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 get the entity on the given port, e.g., </a:t>
            </a:r>
            <a:r>
              <a:rPr lang="en-US" sz="1200" dirty="0" err="1" smtClean="0"/>
              <a:t>getEntityOnPort</a:t>
            </a:r>
            <a:r>
              <a:rPr lang="en-US" sz="1200" dirty="0" smtClean="0"/>
              <a:t>(</a:t>
            </a:r>
            <a:r>
              <a:rPr lang="en-US" sz="1200" dirty="0" err="1" smtClean="0"/>
              <a:t>x,”in</a:t>
            </a:r>
            <a:r>
              <a:rPr lang="en-US" sz="1200" dirty="0" smtClean="0"/>
              <a:t>”)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double </a:t>
            </a:r>
            <a:r>
              <a:rPr lang="en-US" sz="1200" b="1" dirty="0" err="1" smtClean="0"/>
              <a:t>getIntValueOnPort</a:t>
            </a:r>
            <a:r>
              <a:rPr lang="en-US" sz="1200" b="1" dirty="0" smtClean="0"/>
              <a:t>(message </a:t>
            </a:r>
            <a:r>
              <a:rPr lang="en-US" sz="1200" b="1" dirty="0" err="1" smtClean="0"/>
              <a:t>x,String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 get the integer value on the given port, e.g., </a:t>
            </a:r>
            <a:r>
              <a:rPr lang="en-US" sz="1200" dirty="0" err="1" smtClean="0"/>
              <a:t>getIntValueOnPort</a:t>
            </a:r>
            <a:r>
              <a:rPr lang="en-US" sz="1200" dirty="0" smtClean="0"/>
              <a:t>(</a:t>
            </a:r>
            <a:r>
              <a:rPr lang="en-US" sz="1200" dirty="0" err="1" smtClean="0"/>
              <a:t>x,”in</a:t>
            </a:r>
            <a:r>
              <a:rPr lang="en-US" sz="1200" dirty="0" smtClean="0"/>
              <a:t>”) Note – assumes that the port only receives integer values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double </a:t>
            </a:r>
            <a:r>
              <a:rPr lang="en-US" sz="1200" b="1" dirty="0" err="1" smtClean="0"/>
              <a:t>getRealValueOnPort</a:t>
            </a:r>
            <a:r>
              <a:rPr lang="en-US" sz="1200" b="1" dirty="0" smtClean="0"/>
              <a:t>(message </a:t>
            </a:r>
            <a:r>
              <a:rPr lang="en-US" sz="1200" b="1" dirty="0" err="1" smtClean="0"/>
              <a:t>x,String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get the real (double) value on the given port, e.g., </a:t>
            </a:r>
            <a:r>
              <a:rPr lang="en-US" sz="1200" dirty="0" err="1" smtClean="0"/>
              <a:t>getRealValueOnPort</a:t>
            </a:r>
            <a:r>
              <a:rPr lang="en-US" sz="1200" dirty="0" smtClean="0"/>
              <a:t>(</a:t>
            </a:r>
            <a:r>
              <a:rPr lang="en-US" sz="1200" dirty="0" err="1" smtClean="0"/>
              <a:t>x,”in</a:t>
            </a:r>
            <a:r>
              <a:rPr lang="en-US" sz="1200" dirty="0" smtClean="0"/>
              <a:t>”) Note – assumes that the port only receives real values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double </a:t>
            </a:r>
            <a:r>
              <a:rPr lang="en-US" sz="1200" b="1" dirty="0" err="1" smtClean="0"/>
              <a:t>sumValuesOnPort</a:t>
            </a:r>
            <a:r>
              <a:rPr lang="en-US" sz="1200" b="1" dirty="0" smtClean="0"/>
              <a:t>(message </a:t>
            </a:r>
            <a:r>
              <a:rPr lang="en-US" sz="1200" b="1" dirty="0" err="1" smtClean="0"/>
              <a:t>x,String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 sum up all the real values on the given port, e.g., </a:t>
            </a:r>
            <a:r>
              <a:rPr lang="en-US" sz="1200" dirty="0" err="1" smtClean="0"/>
              <a:t>sumValuesOnPort</a:t>
            </a:r>
            <a:r>
              <a:rPr lang="en-US" sz="1200" dirty="0" smtClean="0"/>
              <a:t>(</a:t>
            </a:r>
            <a:r>
              <a:rPr lang="en-US" sz="1200" dirty="0" err="1" smtClean="0"/>
              <a:t>x,”in</a:t>
            </a:r>
            <a:r>
              <a:rPr lang="en-US" sz="1200" dirty="0" smtClean="0"/>
              <a:t>”) Note – assumes that the port only receives real values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double </a:t>
            </a:r>
            <a:r>
              <a:rPr lang="en-US" sz="1200" b="1" dirty="0" err="1" smtClean="0"/>
              <a:t>getNameOnPort</a:t>
            </a:r>
            <a:r>
              <a:rPr lang="en-US" sz="1200" b="1" dirty="0" smtClean="0"/>
              <a:t>(message </a:t>
            </a:r>
            <a:r>
              <a:rPr lang="en-US" sz="1200" b="1" dirty="0" err="1" smtClean="0"/>
              <a:t>x,String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 get the name (string) value on the given port, e.g., </a:t>
            </a:r>
            <a:r>
              <a:rPr lang="en-US" sz="1200" dirty="0" err="1" smtClean="0"/>
              <a:t>getStringOnPort</a:t>
            </a:r>
            <a:r>
              <a:rPr lang="en-US" sz="1200" dirty="0" smtClean="0"/>
              <a:t>(</a:t>
            </a:r>
            <a:r>
              <a:rPr lang="en-US" sz="1200" dirty="0" err="1" smtClean="0"/>
              <a:t>x,”in</a:t>
            </a:r>
            <a:r>
              <a:rPr lang="en-US" sz="1200" dirty="0" smtClean="0"/>
              <a:t>”) Note – assumes that the port only receives name values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message </a:t>
            </a:r>
            <a:r>
              <a:rPr lang="en-US" sz="1200" b="1" dirty="0" err="1" smtClean="0"/>
              <a:t>outputNameOnPort</a:t>
            </a:r>
            <a:r>
              <a:rPr lang="en-US" sz="1200" b="1" dirty="0" smtClean="0"/>
              <a:t>(String </a:t>
            </a:r>
            <a:r>
              <a:rPr lang="en-US" sz="1200" b="1" dirty="0" err="1" smtClean="0"/>
              <a:t>nm,String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output a name (string) on the given port, e.g., </a:t>
            </a:r>
            <a:r>
              <a:rPr lang="en-US" sz="1200" dirty="0" err="1" smtClean="0"/>
              <a:t>outputNameOnPort</a:t>
            </a:r>
            <a:r>
              <a:rPr lang="en-US" sz="1200" dirty="0" smtClean="0"/>
              <a:t>(“</a:t>
            </a:r>
            <a:r>
              <a:rPr lang="en-US" sz="1200" dirty="0" err="1" smtClean="0"/>
              <a:t>hello”,”out</a:t>
            </a:r>
            <a:r>
              <a:rPr lang="en-US" sz="1200" dirty="0" smtClean="0"/>
              <a:t>”)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message </a:t>
            </a:r>
            <a:r>
              <a:rPr lang="en-US" sz="1200" b="1" dirty="0" err="1" smtClean="0"/>
              <a:t>outputRealOnPort</a:t>
            </a:r>
            <a:r>
              <a:rPr lang="en-US" sz="1200" b="1" dirty="0" smtClean="0"/>
              <a:t>(double </a:t>
            </a:r>
            <a:r>
              <a:rPr lang="en-US" sz="1200" b="1" dirty="0" err="1" smtClean="0"/>
              <a:t>r,String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output a real value (double) on the given port, e.g., </a:t>
            </a:r>
            <a:r>
              <a:rPr lang="en-US" sz="1200" dirty="0" err="1" smtClean="0"/>
              <a:t>outputRealOnPort</a:t>
            </a:r>
            <a:r>
              <a:rPr lang="en-US" sz="1200" dirty="0" smtClean="0"/>
              <a:t>(5,”out”)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message </a:t>
            </a:r>
            <a:r>
              <a:rPr lang="en-US" sz="1200" b="1" dirty="0" err="1" smtClean="0"/>
              <a:t>outputIntOnPort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int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r,String</a:t>
            </a:r>
            <a:r>
              <a:rPr lang="en-US" sz="1200" b="1" dirty="0" smtClean="0"/>
              <a:t> port)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output an integer value on the given port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void </a:t>
            </a:r>
            <a:r>
              <a:rPr lang="en-US" sz="1200" b="1" dirty="0" err="1" smtClean="0"/>
              <a:t>addNameTestInput</a:t>
            </a:r>
            <a:r>
              <a:rPr lang="en-US" sz="1200" b="1" dirty="0" smtClean="0"/>
              <a:t>(String </a:t>
            </a:r>
            <a:r>
              <a:rPr lang="en-US" sz="1200" b="1" dirty="0" err="1" smtClean="0"/>
              <a:t>port,String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name,double</a:t>
            </a:r>
            <a:r>
              <a:rPr lang="en-US" sz="1200" b="1" dirty="0" smtClean="0"/>
              <a:t> elapsed)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add a test which inputs the given name on the given port after an elapsed time, e.g., </a:t>
            </a:r>
            <a:r>
              <a:rPr lang="en-US" sz="1200" dirty="0" err="1" smtClean="0"/>
              <a:t>addNameTestInput</a:t>
            </a:r>
            <a:r>
              <a:rPr lang="en-US" sz="1200" dirty="0" smtClean="0"/>
              <a:t>(“in”,”hello”,5) </a:t>
            </a:r>
          </a:p>
          <a:p>
            <a:pPr marL="274320">
              <a:spcBef>
                <a:spcPts val="0"/>
              </a:spcBef>
              <a:buNone/>
            </a:pPr>
            <a:endParaRPr lang="en-US" sz="1200" dirty="0" smtClean="0"/>
          </a:p>
          <a:p>
            <a:pPr marL="274320">
              <a:spcBef>
                <a:spcPts val="0"/>
              </a:spcBef>
              <a:buNone/>
            </a:pPr>
            <a:r>
              <a:rPr lang="en-US" sz="1200" b="1" dirty="0" smtClean="0"/>
              <a:t>public void </a:t>
            </a:r>
            <a:r>
              <a:rPr lang="en-US" sz="1200" b="1" dirty="0" err="1" smtClean="0"/>
              <a:t>addRealTestInput</a:t>
            </a:r>
            <a:r>
              <a:rPr lang="en-US" sz="1200" b="1" dirty="0" smtClean="0"/>
              <a:t>(String </a:t>
            </a:r>
            <a:r>
              <a:rPr lang="en-US" sz="1200" b="1" dirty="0" err="1" smtClean="0"/>
              <a:t>port,double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value,double</a:t>
            </a:r>
            <a:r>
              <a:rPr lang="en-US" sz="1200" b="1" dirty="0" smtClean="0"/>
              <a:t>)</a:t>
            </a:r>
            <a:r>
              <a:rPr lang="en-US" sz="1200" dirty="0" smtClean="0"/>
              <a:t>: add a test which inputs the given value on the given port after an elapsed time, e, e.g., </a:t>
            </a:r>
            <a:r>
              <a:rPr lang="en-US" sz="1200" dirty="0" err="1" smtClean="0"/>
              <a:t>addRealTestInput</a:t>
            </a:r>
            <a:r>
              <a:rPr lang="en-US" sz="1200" dirty="0" smtClean="0"/>
              <a:t>(“in”,10,5)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851</Words>
  <Application>Microsoft Office PowerPoint</Application>
  <PresentationFormat>On-screen Show (4:3)</PresentationFormat>
  <Paragraphs>121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Develop DEVS Models Using DEVSJAVA</vt:lpstr>
      <vt:lpstr>DEVS atomic model</vt:lpstr>
      <vt:lpstr>How an atomic model works</vt:lpstr>
      <vt:lpstr>Slide 4</vt:lpstr>
      <vt:lpstr>DEVSJAVA environment </vt:lpstr>
      <vt:lpstr>Basic atomic variables </vt:lpstr>
      <vt:lpstr>Basic atomic methods</vt:lpstr>
      <vt:lpstr>Other commonly used methods</vt:lpstr>
      <vt:lpstr>Class friendlyAtomic Methods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The GenDevs architecture</vt:lpstr>
      <vt:lpstr>Collections, maps, relations</vt:lpstr>
      <vt:lpstr>Slide 22</vt:lpstr>
      <vt:lpstr>GenDevs collection classes</vt:lpstr>
      <vt:lpstr>DEVS interfaces</vt:lpstr>
      <vt:lpstr>DEVS-Canonical implementation</vt:lpstr>
      <vt:lpstr>Major class relationships</vt:lpstr>
      <vt:lpstr>Slide 27</vt:lpstr>
      <vt:lpstr>Ports, content, and message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The DEVSJAVA Example: carWashSys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Systems and Modeling and Simulation</dc:title>
  <dc:creator>Feng Gu</dc:creator>
  <cp:lastModifiedBy>Feng Gu</cp:lastModifiedBy>
  <cp:revision>224</cp:revision>
  <dcterms:created xsi:type="dcterms:W3CDTF">2014-09-02T01:11:45Z</dcterms:created>
  <dcterms:modified xsi:type="dcterms:W3CDTF">2014-10-07T01:59:57Z</dcterms:modified>
</cp:coreProperties>
</file>