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5" r:id="rId25"/>
    <p:sldId id="286" r:id="rId26"/>
    <p:sldId id="287" r:id="rId27"/>
    <p:sldId id="288" r:id="rId28"/>
    <p:sldId id="290" r:id="rId29"/>
    <p:sldId id="291" r:id="rId30"/>
    <p:sldId id="293" r:id="rId31"/>
    <p:sldId id="294" r:id="rId32"/>
    <p:sldId id="296" r:id="rId33"/>
    <p:sldId id="297" r:id="rId34"/>
    <p:sldId id="298" r:id="rId35"/>
    <p:sldId id="299" r:id="rId36"/>
    <p:sldId id="301" r:id="rId37"/>
    <p:sldId id="302" r:id="rId38"/>
    <p:sldId id="303" r:id="rId39"/>
    <p:sldId id="304" r:id="rId40"/>
    <p:sldId id="305" r:id="rId41"/>
    <p:sldId id="306" r:id="rId42"/>
    <p:sldId id="30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387343-7FC6-4F59-83E2-50ABCF246B8A}" type="datetimeFigureOut">
              <a:rPr lang="en-US" smtClean="0"/>
              <a:t>9/16/2014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F69DAF-34DA-4A10-915D-F991085F0C3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374B6-4220-4A66-8C38-8B380605463E}" type="datetimeFigureOut">
              <a:rPr lang="en-US" smtClean="0"/>
              <a:pPr/>
              <a:t>9/16/2014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C6582-B3F4-43DF-B694-7816947897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CAEF3-6296-4258-ADE9-E393C876B582}"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8CAEF3-6296-4258-ADE9-E393C876B582}"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8CAEF3-6296-4258-ADE9-E393C876B582}"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8CAEF3-6296-4258-ADE9-E393C876B582}"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CAEF3-6296-4258-ADE9-E393C876B582}"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CAEF3-6296-4258-ADE9-E393C876B582}"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CAEF3-6296-4258-ADE9-E393C876B582}"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CAEF3-6296-4258-ADE9-E393C876B582}" type="datetimeFigureOut">
              <a:rPr lang="en-US" smtClean="0"/>
              <a:pPr/>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6BAD1-6BC6-4E00-814E-87DB341079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hyperlink" Target="http://upload.wikimedia.org/wikipedia/commons/f/fd/Animation._600_iterations_of_Rule_110.gi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modelingcommons.org/browse/one_model/1562" TargetMode="External"/><Relationship Id="rId2" Type="http://schemas.openxmlformats.org/officeDocument/2006/relationships/hyperlink" Target="http://modelingcommons.org/browse/one_model/156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itstorm.org/gameoflife" TargetMode="External"/><Relationship Id="rId2" Type="http://schemas.openxmlformats.org/officeDocument/2006/relationships/hyperlink" Target="http://en.wikipedia.org/wiki/Conway's_Game_of_Life" TargetMode="External"/><Relationship Id="rId1" Type="http://schemas.openxmlformats.org/officeDocument/2006/relationships/slideLayout" Target="../slideLayouts/slideLayout2.xml"/><Relationship Id="rId4" Type="http://schemas.openxmlformats.org/officeDocument/2006/relationships/hyperlink" Target="http://math.com/students/wonders/life/life.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Discrete Time and Discrete Event Modeling Formalisms and Their Simulators</a:t>
            </a:r>
            <a:endParaRPr lang="en-US" dirty="0"/>
          </a:p>
        </p:txBody>
      </p:sp>
      <p:sp>
        <p:nvSpPr>
          <p:cNvPr id="3" name="Subtitle 2"/>
          <p:cNvSpPr>
            <a:spLocks noGrp="1"/>
          </p:cNvSpPr>
          <p:nvPr>
            <p:ph type="subTitle" idx="1"/>
          </p:nvPr>
        </p:nvSpPr>
        <p:spPr/>
        <p:txBody>
          <a:bodyPr/>
          <a:lstStyle/>
          <a:p>
            <a:r>
              <a:rPr lang="en-US" dirty="0" smtClean="0"/>
              <a:t>Dr. Feng Gu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time model</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The following algorithm is an example of a simulator for a discrete time model: </a:t>
            </a:r>
          </a:p>
          <a:p>
            <a:pPr>
              <a:buNone/>
            </a:pPr>
            <a:r>
              <a:rPr lang="en-US" dirty="0" smtClean="0"/>
              <a:t>      Ti=0, </a:t>
            </a:r>
            <a:r>
              <a:rPr lang="en-US" dirty="0" err="1" smtClean="0"/>
              <a:t>T</a:t>
            </a:r>
            <a:r>
              <a:rPr lang="en-US" baseline="-25000" dirty="0" err="1" smtClean="0"/>
              <a:t>f</a:t>
            </a:r>
            <a:r>
              <a:rPr lang="en-US" dirty="0" smtClean="0"/>
              <a:t>=9 the starting and ending times, here 0 and 9 </a:t>
            </a:r>
          </a:p>
          <a:p>
            <a:pPr>
              <a:buNone/>
            </a:pPr>
            <a:r>
              <a:rPr lang="en-US" dirty="0" smtClean="0"/>
              <a:t>      X(0) = 1, …, x(9) = 0 the input trajectory </a:t>
            </a:r>
          </a:p>
          <a:p>
            <a:pPr>
              <a:buNone/>
            </a:pPr>
            <a:r>
              <a:rPr lang="en-US" dirty="0" smtClean="0"/>
              <a:t>      q(0) = 0 the initial state </a:t>
            </a:r>
          </a:p>
          <a:p>
            <a:pPr>
              <a:buNone/>
            </a:pPr>
            <a:r>
              <a:rPr lang="en-US" dirty="0" smtClean="0"/>
              <a:t>       t=T</a:t>
            </a:r>
            <a:r>
              <a:rPr lang="en-US" baseline="-25000" dirty="0" smtClean="0"/>
              <a:t>i</a:t>
            </a:r>
            <a:r>
              <a:rPr lang="en-US" dirty="0" smtClean="0"/>
              <a:t> </a:t>
            </a:r>
          </a:p>
          <a:p>
            <a:pPr>
              <a:buNone/>
            </a:pPr>
            <a:r>
              <a:rPr lang="en-US" dirty="0" smtClean="0"/>
              <a:t>      While (t&lt;=</a:t>
            </a:r>
            <a:r>
              <a:rPr lang="en-US" dirty="0" err="1" smtClean="0"/>
              <a:t>T</a:t>
            </a:r>
            <a:r>
              <a:rPr lang="en-US" baseline="-25000" dirty="0" err="1" smtClean="0"/>
              <a:t>f</a:t>
            </a:r>
            <a:r>
              <a:rPr lang="en-US" dirty="0" smtClean="0"/>
              <a:t>){ </a:t>
            </a:r>
          </a:p>
          <a:p>
            <a:pPr>
              <a:buNone/>
            </a:pPr>
            <a:r>
              <a:rPr lang="en-US" dirty="0" smtClean="0"/>
              <a:t>           y(t) = </a:t>
            </a:r>
            <a:r>
              <a:rPr lang="el-GR" dirty="0" smtClean="0"/>
              <a:t>λ(</a:t>
            </a:r>
            <a:r>
              <a:rPr lang="en-US" dirty="0" smtClean="0"/>
              <a:t>q(t), x(t)) </a:t>
            </a:r>
          </a:p>
          <a:p>
            <a:pPr>
              <a:buNone/>
            </a:pPr>
            <a:r>
              <a:rPr lang="en-US" dirty="0" smtClean="0"/>
              <a:t>           q(t+1) = </a:t>
            </a:r>
            <a:r>
              <a:rPr lang="el-GR" dirty="0" smtClean="0"/>
              <a:t>δ(</a:t>
            </a:r>
            <a:r>
              <a:rPr lang="en-US" dirty="0" smtClean="0"/>
              <a:t>q(t), x(t)) </a:t>
            </a:r>
          </a:p>
          <a:p>
            <a:pPr>
              <a:buNone/>
            </a:pPr>
            <a:r>
              <a:rPr lang="en-US" dirty="0" smtClean="0"/>
              <a:t>            t = t+1 </a:t>
            </a:r>
          </a:p>
          <a:p>
            <a:pPr>
              <a:buNone/>
            </a:pPr>
            <a:r>
              <a:rPr lang="en-US" dirty="0" smtClean="0"/>
              <a:t>            } </a:t>
            </a:r>
          </a:p>
          <a:p>
            <a:pPr>
              <a:buNone/>
            </a:pPr>
            <a:r>
              <a:rPr lang="en-US" dirty="0" smtClean="0"/>
              <a:t>Question: The computation complexity of this algorithm/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One-dimensional cell space</a:t>
            </a:r>
            <a:endParaRPr lang="en-US" dirty="0"/>
          </a:p>
        </p:txBody>
      </p:sp>
      <p:sp>
        <p:nvSpPr>
          <p:cNvPr id="3" name="Content Placeholder 2"/>
          <p:cNvSpPr>
            <a:spLocks noGrp="1"/>
          </p:cNvSpPr>
          <p:nvPr>
            <p:ph idx="1"/>
          </p:nvPr>
        </p:nvSpPr>
        <p:spPr/>
        <p:txBody>
          <a:bodyPr>
            <a:normAutofit/>
          </a:bodyPr>
          <a:lstStyle/>
          <a:p>
            <a:pPr>
              <a:buNone/>
            </a:pPr>
            <a:endParaRPr lang="en-US" dirty="0"/>
          </a:p>
        </p:txBody>
      </p:sp>
      <p:pic>
        <p:nvPicPr>
          <p:cNvPr id="20484" name="Picture 4" descr="C:\Users\Feng Gu\AppData\Roaming\Tencent\Users\55982844\QQ\WinTemp\RichOle\(C}M@)Y}[Q_9(T)SG0VABD2.jpg"/>
          <p:cNvPicPr>
            <a:picLocks noChangeAspect="1" noChangeArrowheads="1"/>
          </p:cNvPicPr>
          <p:nvPr/>
        </p:nvPicPr>
        <p:blipFill>
          <a:blip r:embed="rId2" cstate="print"/>
          <a:srcRect/>
          <a:stretch>
            <a:fillRect/>
          </a:stretch>
        </p:blipFill>
        <p:spPr bwMode="auto">
          <a:xfrm>
            <a:off x="2819400" y="4419600"/>
            <a:ext cx="2495550" cy="781050"/>
          </a:xfrm>
          <a:prstGeom prst="rect">
            <a:avLst/>
          </a:prstGeom>
          <a:noFill/>
        </p:spPr>
      </p:pic>
      <p:pic>
        <p:nvPicPr>
          <p:cNvPr id="37889" name="Picture 1" descr="C:\Users\Feng Gu\AppData\Roaming\Tencent\Users\55982844\QQ\WinTemp\RichOle\DWSR[7F439MRMZBC5UGT3MF.jpg"/>
          <p:cNvPicPr>
            <a:picLocks noChangeAspect="1" noChangeArrowheads="1"/>
          </p:cNvPicPr>
          <p:nvPr/>
        </p:nvPicPr>
        <p:blipFill>
          <a:blip r:embed="rId3" cstate="print"/>
          <a:srcRect/>
          <a:stretch>
            <a:fillRect/>
          </a:stretch>
        </p:blipFill>
        <p:spPr bwMode="auto">
          <a:xfrm>
            <a:off x="0" y="1243247"/>
            <a:ext cx="8915400" cy="561475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automata</a:t>
            </a:r>
            <a:endParaRPr lang="en-US" dirty="0"/>
          </a:p>
        </p:txBody>
      </p:sp>
      <p:sp>
        <p:nvSpPr>
          <p:cNvPr id="3" name="Content Placeholder 2"/>
          <p:cNvSpPr>
            <a:spLocks noGrp="1"/>
          </p:cNvSpPr>
          <p:nvPr>
            <p:ph idx="1"/>
          </p:nvPr>
        </p:nvSpPr>
        <p:spPr/>
        <p:txBody>
          <a:bodyPr>
            <a:normAutofit fontScale="85000" lnSpcReduction="20000"/>
          </a:bodyPr>
          <a:lstStyle/>
          <a:p>
            <a:endParaRPr lang="en-US" sz="2400" dirty="0" smtClean="0"/>
          </a:p>
          <a:p>
            <a:r>
              <a:rPr lang="en-US" sz="2400" dirty="0" smtClean="0"/>
              <a:t>A cellular automaton is an idealization of a physical phenomenon in which space and time are discredited and the state sets are discrete and finite. </a:t>
            </a:r>
          </a:p>
          <a:p>
            <a:r>
              <a:rPr lang="en-US" sz="2400" dirty="0" smtClean="0"/>
              <a:t>Cellular automata have components, called cells, which are all identical with identical computational apparatus. </a:t>
            </a:r>
          </a:p>
          <a:p>
            <a:r>
              <a:rPr lang="en-US" sz="2400" dirty="0" smtClean="0"/>
              <a:t>They are geometrically located on a one-, two-, or multidimensional grid and connected in a uniform way. </a:t>
            </a:r>
          </a:p>
          <a:p>
            <a:r>
              <a:rPr lang="en-US" sz="2400" dirty="0" smtClean="0"/>
              <a:t>The cells influencing a particular cell, called the </a:t>
            </a:r>
            <a:r>
              <a:rPr lang="en-US" sz="2400" b="1" dirty="0" smtClean="0"/>
              <a:t>neighborhood of the cell, are often chosen to be the cells located nearest in the geometrical sense. </a:t>
            </a:r>
          </a:p>
          <a:p>
            <a:r>
              <a:rPr lang="en-US" sz="2400" dirty="0" smtClean="0"/>
              <a:t>Time is also discrete, and the state of a cell at time t is a function of the states of a finite number of cells (called its neighborhood) at time t − 1. Each time the rules are applied to the whole grid a new generation is created. </a:t>
            </a:r>
          </a:p>
          <a:p>
            <a:r>
              <a:rPr lang="en-US" sz="2400" dirty="0" smtClean="0"/>
              <a:t>Cellular automata were originally introduced by von Neumann and </a:t>
            </a:r>
            <a:r>
              <a:rPr lang="en-US" sz="2400" dirty="0" err="1" smtClean="0"/>
              <a:t>Ulam</a:t>
            </a:r>
            <a:r>
              <a:rPr lang="en-US" sz="2400" dirty="0" smtClean="0"/>
              <a:t> as idealization of biological self-production.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CA</a:t>
            </a:r>
            <a:endParaRPr lang="en-US" dirty="0"/>
          </a:p>
        </p:txBody>
      </p:sp>
      <p:sp>
        <p:nvSpPr>
          <p:cNvPr id="3" name="Content Placeholder 2"/>
          <p:cNvSpPr>
            <a:spLocks noGrp="1"/>
          </p:cNvSpPr>
          <p:nvPr>
            <p:ph idx="1"/>
          </p:nvPr>
        </p:nvSpPr>
        <p:spPr/>
        <p:txBody>
          <a:bodyPr>
            <a:normAutofit/>
          </a:bodyPr>
          <a:lstStyle/>
          <a:p>
            <a:pPr>
              <a:buNone/>
            </a:pPr>
            <a:endParaRPr lang="en-US" dirty="0"/>
          </a:p>
        </p:txBody>
      </p:sp>
      <p:pic>
        <p:nvPicPr>
          <p:cNvPr id="35841" name="Picture 1" descr="C:\Users\Feng Gu\AppData\Roaming\Tencent\Users\55982844\QQ\WinTemp\RichOle\VES$M(T}VCTOF~6UD_PI9R7.jpg"/>
          <p:cNvPicPr>
            <a:picLocks noChangeAspect="1" noChangeArrowheads="1"/>
          </p:cNvPicPr>
          <p:nvPr/>
        </p:nvPicPr>
        <p:blipFill>
          <a:blip r:embed="rId2" cstate="print"/>
          <a:srcRect/>
          <a:stretch>
            <a:fillRect/>
          </a:stretch>
        </p:blipFill>
        <p:spPr bwMode="auto">
          <a:xfrm>
            <a:off x="457200" y="1219200"/>
            <a:ext cx="8229600" cy="5213267"/>
          </a:xfrm>
          <a:prstGeom prst="rect">
            <a:avLst/>
          </a:prstGeom>
          <a:noFill/>
        </p:spPr>
      </p:pic>
      <p:pic>
        <p:nvPicPr>
          <p:cNvPr id="5" name="Picture 3" descr="C:\Users\Feng Gu\Desktop\rule250animated-2.gif"/>
          <p:cNvPicPr>
            <a:picLocks noChangeAspect="1" noChangeArrowheads="1" noCrop="1"/>
          </p:cNvPicPr>
          <p:nvPr/>
        </p:nvPicPr>
        <p:blipFill>
          <a:blip r:embed="rId3" cstate="print"/>
          <a:srcRect/>
          <a:stretch>
            <a:fillRect/>
          </a:stretch>
        </p:blipFill>
        <p:spPr bwMode="auto">
          <a:xfrm>
            <a:off x="6705600" y="5753100"/>
            <a:ext cx="2124075" cy="11049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 dimensional cellular automata</a:t>
            </a:r>
            <a:endParaRPr lang="en-US" dirty="0"/>
          </a:p>
        </p:txBody>
      </p:sp>
      <p:sp>
        <p:nvSpPr>
          <p:cNvPr id="3" name="Content Placeholder 2"/>
          <p:cNvSpPr>
            <a:spLocks noGrp="1"/>
          </p:cNvSpPr>
          <p:nvPr>
            <p:ph idx="1"/>
          </p:nvPr>
        </p:nvSpPr>
        <p:spPr/>
        <p:txBody>
          <a:bodyPr>
            <a:normAutofit/>
          </a:bodyPr>
          <a:lstStyle/>
          <a:p>
            <a:r>
              <a:rPr lang="en-US" sz="2200" dirty="0" smtClean="0"/>
              <a:t>Below are tables defining the "rule 30 CA" and the "rule 110 CA" (in binary, 30 and 110 are written 11110 and 1101110, respectively) and graphical representations of them starting from a 1 in the center of each image: </a:t>
            </a:r>
          </a:p>
          <a:p>
            <a:endParaRPr lang="en-US" dirty="0" smtClean="0"/>
          </a:p>
          <a:p>
            <a:endParaRPr lang="en-US" dirty="0" smtClean="0"/>
          </a:p>
          <a:p>
            <a:pPr>
              <a:buNone/>
            </a:pPr>
            <a:r>
              <a:rPr lang="en-US" dirty="0" smtClean="0"/>
              <a:t> </a:t>
            </a:r>
            <a:endParaRPr lang="en-US" dirty="0"/>
          </a:p>
          <a:p>
            <a:pPr>
              <a:buNone/>
            </a:pPr>
            <a:endParaRPr lang="en-US" dirty="0" smtClean="0"/>
          </a:p>
          <a:p>
            <a:pPr>
              <a:buNone/>
            </a:pPr>
            <a:endParaRPr lang="en-US" dirty="0"/>
          </a:p>
        </p:txBody>
      </p:sp>
      <p:pic>
        <p:nvPicPr>
          <p:cNvPr id="33793" name="Picture 1" descr="C:\Users\Feng Gu\AppData\Roaming\Tencent\Users\55982844\QQ\WinTemp\RichOle\2EL]75Q~YCRTH(}LQMM1I5A.jpg"/>
          <p:cNvPicPr>
            <a:picLocks noChangeAspect="1" noChangeArrowheads="1"/>
          </p:cNvPicPr>
          <p:nvPr/>
        </p:nvPicPr>
        <p:blipFill>
          <a:blip r:embed="rId2" cstate="print"/>
          <a:srcRect/>
          <a:stretch>
            <a:fillRect/>
          </a:stretch>
        </p:blipFill>
        <p:spPr bwMode="auto">
          <a:xfrm>
            <a:off x="990600" y="2971800"/>
            <a:ext cx="6772275" cy="2752725"/>
          </a:xfrm>
          <a:prstGeom prst="rect">
            <a:avLst/>
          </a:prstGeom>
          <a:noFill/>
        </p:spPr>
      </p:pic>
      <p:pic>
        <p:nvPicPr>
          <p:cNvPr id="33794" name="Picture 2" descr="C:\Users\Feng Gu\AppData\Roaming\Tencent\Users\55982844\QQ\WinTemp\RichOle\)Z@X994(EC@QY7_J9{1`LJO.jpg"/>
          <p:cNvPicPr>
            <a:picLocks noChangeAspect="1" noChangeArrowheads="1"/>
          </p:cNvPicPr>
          <p:nvPr/>
        </p:nvPicPr>
        <p:blipFill>
          <a:blip r:embed="rId3" cstate="print"/>
          <a:srcRect/>
          <a:stretch>
            <a:fillRect/>
          </a:stretch>
        </p:blipFill>
        <p:spPr bwMode="auto">
          <a:xfrm>
            <a:off x="1828800" y="5905500"/>
            <a:ext cx="5915025" cy="952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dimensional cellular automata</a:t>
            </a:r>
            <a:endParaRPr lang="en-US" dirty="0"/>
          </a:p>
        </p:txBody>
      </p:sp>
      <p:sp>
        <p:nvSpPr>
          <p:cNvPr id="3" name="Content Placeholder 2"/>
          <p:cNvSpPr>
            <a:spLocks noGrp="1"/>
          </p:cNvSpPr>
          <p:nvPr>
            <p:ph idx="1"/>
          </p:nvPr>
        </p:nvSpPr>
        <p:spPr/>
        <p:txBody>
          <a:bodyPr>
            <a:normAutofit/>
          </a:bodyPr>
          <a:lstStyle/>
          <a:p>
            <a:pPr>
              <a:buNone/>
            </a:pPr>
            <a:r>
              <a:rPr lang="en-US" sz="2000" dirty="0" smtClean="0"/>
              <a:t>Rule 110, like the Game of Life, exhibits what Wolfram calls class 4 behavior, which is neither completely random nor completely repetitive. Localized structures appear and interact in various complicated-looking ways.  </a:t>
            </a:r>
            <a:endParaRPr lang="en-US" sz="2000" dirty="0"/>
          </a:p>
        </p:txBody>
      </p:sp>
      <p:pic>
        <p:nvPicPr>
          <p:cNvPr id="32770" name="Picture 2" descr="C:\Users\Feng Gu\AppData\Roaming\Tencent\Users\55982844\QQ\WinTemp\RichOle\9[GDR7~AW4{A206{E5{)P~6.jpg"/>
          <p:cNvPicPr>
            <a:picLocks noChangeAspect="1" noChangeArrowheads="1"/>
          </p:cNvPicPr>
          <p:nvPr/>
        </p:nvPicPr>
        <p:blipFill>
          <a:blip r:embed="rId2" cstate="print"/>
          <a:srcRect/>
          <a:stretch>
            <a:fillRect/>
          </a:stretch>
        </p:blipFill>
        <p:spPr bwMode="auto">
          <a:xfrm>
            <a:off x="1371600" y="2667000"/>
            <a:ext cx="6610350" cy="2781300"/>
          </a:xfrm>
          <a:prstGeom prst="rect">
            <a:avLst/>
          </a:prstGeom>
          <a:noFill/>
        </p:spPr>
      </p:pic>
      <p:pic>
        <p:nvPicPr>
          <p:cNvPr id="32771" name="Picture 3" descr="C:\Users\Feng Gu\AppData\Roaming\Tencent\Users\55982844\QQ\WinTemp\RichOle\FQPB9W2T[N0IO8Q4DLPMNTY.jpg"/>
          <p:cNvPicPr>
            <a:picLocks noChangeAspect="1" noChangeArrowheads="1"/>
          </p:cNvPicPr>
          <p:nvPr/>
        </p:nvPicPr>
        <p:blipFill>
          <a:blip r:embed="rId3" cstate="print"/>
          <a:srcRect/>
          <a:stretch>
            <a:fillRect/>
          </a:stretch>
        </p:blipFill>
        <p:spPr bwMode="auto">
          <a:xfrm>
            <a:off x="838200" y="5791200"/>
            <a:ext cx="7234687" cy="609600"/>
          </a:xfrm>
          <a:prstGeom prst="rect">
            <a:avLst/>
          </a:prstGeom>
          <a:noFill/>
        </p:spPr>
      </p:pic>
      <p:pic>
        <p:nvPicPr>
          <p:cNvPr id="32773" name="Picture 5" descr="File:Animation. 600 iterations of Rule 110.gif">
            <a:hlinkClick r:id="rId4"/>
          </p:cNvPr>
          <p:cNvPicPr>
            <a:picLocks noChangeAspect="1" noChangeArrowheads="1" noCrop="1"/>
          </p:cNvPicPr>
          <p:nvPr/>
        </p:nvPicPr>
        <p:blipFill>
          <a:blip r:embed="rId5" cstate="print"/>
          <a:srcRect/>
          <a:stretch>
            <a:fillRect/>
          </a:stretch>
        </p:blipFill>
        <p:spPr bwMode="auto">
          <a:xfrm>
            <a:off x="5715000" y="3200400"/>
            <a:ext cx="2857500" cy="2857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dimensional cellular automata</a:t>
            </a:r>
            <a:endParaRPr lang="en-US" dirty="0"/>
          </a:p>
        </p:txBody>
      </p:sp>
      <p:sp>
        <p:nvSpPr>
          <p:cNvPr id="3" name="Content Placeholder 2"/>
          <p:cNvSpPr>
            <a:spLocks noGrp="1"/>
          </p:cNvSpPr>
          <p:nvPr>
            <p:ph idx="1"/>
          </p:nvPr>
        </p:nvSpPr>
        <p:spPr/>
        <p:txBody>
          <a:bodyPr>
            <a:normAutofit/>
          </a:bodyPr>
          <a:lstStyle/>
          <a:p>
            <a:r>
              <a:rPr lang="en-US" sz="2000" dirty="0" smtClean="0"/>
              <a:t>Rule 30 CA</a:t>
            </a:r>
          </a:p>
          <a:p>
            <a:pPr>
              <a:buNone/>
            </a:pPr>
            <a:r>
              <a:rPr lang="en-US" sz="2000" dirty="0" smtClean="0">
                <a:hlinkClick r:id="rId2"/>
              </a:rPr>
              <a:t>http://modelingcommons.org/browse/one_model/1564#model_tabs_browse_applet</a:t>
            </a:r>
            <a:endParaRPr lang="en-US" sz="2000" dirty="0" smtClean="0"/>
          </a:p>
          <a:p>
            <a:pPr>
              <a:buNone/>
            </a:pPr>
            <a:endParaRPr lang="en-US" dirty="0" smtClean="0"/>
          </a:p>
          <a:p>
            <a:r>
              <a:rPr lang="en-US" sz="2000" dirty="0" smtClean="0"/>
              <a:t>Rule 110 CA</a:t>
            </a:r>
          </a:p>
          <a:p>
            <a:pPr>
              <a:buNone/>
            </a:pPr>
            <a:r>
              <a:rPr lang="en-US" sz="2000" dirty="0" smtClean="0">
                <a:hlinkClick r:id="rId3"/>
              </a:rPr>
              <a:t>http://modelingcommons.org/browse/one_model/1562#model_tabs_browse_applet</a:t>
            </a:r>
            <a:endParaRPr lang="en-US" sz="2000" dirty="0" smtClean="0"/>
          </a:p>
          <a:p>
            <a:pPr>
              <a:buNone/>
            </a:pP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automata </a:t>
            </a:r>
            <a:endParaRPr lang="en-US" dirty="0"/>
          </a:p>
        </p:txBody>
      </p:sp>
      <p:sp>
        <p:nvSpPr>
          <p:cNvPr id="3" name="Content Placeholder 2"/>
          <p:cNvSpPr>
            <a:spLocks noGrp="1"/>
          </p:cNvSpPr>
          <p:nvPr>
            <p:ph idx="1"/>
          </p:nvPr>
        </p:nvSpPr>
        <p:spPr/>
        <p:txBody>
          <a:bodyPr>
            <a:normAutofit/>
          </a:bodyPr>
          <a:lstStyle/>
          <a:p>
            <a:r>
              <a:rPr lang="en-US" sz="2400" dirty="0" smtClean="0"/>
              <a:t>Wolfram systematically investigated all possible transition functions of one-dimensional cellular automata. </a:t>
            </a:r>
          </a:p>
          <a:p>
            <a:r>
              <a:rPr lang="en-US" sz="2400" dirty="0" smtClean="0"/>
              <a:t>He found out that there exist four types of cellular automata that differ significantly in their behavior: </a:t>
            </a:r>
          </a:p>
          <a:p>
            <a:pPr>
              <a:buNone/>
            </a:pPr>
            <a:r>
              <a:rPr lang="en-US" sz="2400" dirty="0" smtClean="0"/>
              <a:t>     -Automata where any dynamic soon die out. </a:t>
            </a:r>
          </a:p>
          <a:p>
            <a:pPr>
              <a:buNone/>
            </a:pPr>
            <a:r>
              <a:rPr lang="en-US" sz="2400" dirty="0" smtClean="0"/>
              <a:t>     -Automata that soon come to periodic behavior </a:t>
            </a:r>
          </a:p>
          <a:p>
            <a:pPr>
              <a:buNone/>
            </a:pPr>
            <a:r>
              <a:rPr lang="en-US" sz="2400" dirty="0" smtClean="0"/>
              <a:t>     -Automata that show chaotic behavior </a:t>
            </a:r>
          </a:p>
          <a:p>
            <a:pPr>
              <a:buNone/>
            </a:pPr>
            <a:r>
              <a:rPr lang="en-US" sz="2400" dirty="0" smtClean="0"/>
              <a:t>     -And the most interesting ones, automata whose behaviors are unpredictable and non-periodic but that showing interesting, regular patterns.</a:t>
            </a:r>
          </a:p>
          <a:p>
            <a:endParaRPr lang="en-US" sz="2400" dirty="0" smtClean="0"/>
          </a:p>
          <a:p>
            <a:endParaRPr lang="en-US" dirty="0"/>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of life</a:t>
            </a:r>
            <a:endParaRPr lang="en-US" dirty="0"/>
          </a:p>
        </p:txBody>
      </p:sp>
      <p:sp>
        <p:nvSpPr>
          <p:cNvPr id="3" name="Content Placeholder 2"/>
          <p:cNvSpPr>
            <a:spLocks noGrp="1"/>
          </p:cNvSpPr>
          <p:nvPr>
            <p:ph idx="1"/>
          </p:nvPr>
        </p:nvSpPr>
        <p:spPr/>
        <p:txBody>
          <a:bodyPr>
            <a:normAutofit/>
          </a:bodyPr>
          <a:lstStyle/>
          <a:p>
            <a:r>
              <a:rPr lang="en-US" sz="2000" dirty="0" smtClean="0"/>
              <a:t>Conway’s Game of Life is framed within a two-dimensional cell space structure </a:t>
            </a:r>
          </a:p>
          <a:p>
            <a:r>
              <a:rPr lang="en-US" sz="2000" dirty="0" smtClean="0"/>
              <a:t>Each cell is in one of two possible states, live or dead. Every cell interacts with its eight neighbors, which are the cells that are directly horizontally, vertically, or diagonally adjacent. At each step in time, the following transitions occur: </a:t>
            </a:r>
          </a:p>
          <a:p>
            <a:pPr>
              <a:buNone/>
            </a:pPr>
            <a:r>
              <a:rPr lang="en-US" sz="2000" dirty="0" smtClean="0"/>
              <a:t>      -Any live cell with fewer than two live neighbors dies, as if by loneliness. </a:t>
            </a:r>
          </a:p>
          <a:p>
            <a:pPr>
              <a:buNone/>
            </a:pPr>
            <a:r>
              <a:rPr lang="en-US" sz="2000" dirty="0" smtClean="0"/>
              <a:t>       -Any live cell with more than three live neighbors dies, as if by overcrowding. </a:t>
            </a:r>
          </a:p>
          <a:p>
            <a:pPr>
              <a:buNone/>
            </a:pPr>
            <a:r>
              <a:rPr lang="en-US" sz="2000" dirty="0" smtClean="0"/>
              <a:t>      -Any live cell with two or three live neighbors lives, unchanged, to the next generation. </a:t>
            </a:r>
          </a:p>
          <a:p>
            <a:pPr>
              <a:buNone/>
            </a:pPr>
            <a:r>
              <a:rPr lang="en-US" sz="2000" dirty="0" smtClean="0"/>
              <a:t>      -Any dead cell with exactly three live neighbors comes to life. </a:t>
            </a:r>
          </a:p>
          <a:p>
            <a:endParaRPr lang="en-US" sz="2000" dirty="0" smtClean="0"/>
          </a:p>
          <a:p>
            <a:endParaRPr lang="en-US" dirty="0"/>
          </a:p>
          <a:p>
            <a:pPr>
              <a:buNone/>
            </a:pPr>
            <a:endParaRPr lang="en-US" dirty="0"/>
          </a:p>
        </p:txBody>
      </p:sp>
      <p:pic>
        <p:nvPicPr>
          <p:cNvPr id="29697" name="Picture 1" descr="C:\Users\Feng Gu\AppData\Roaming\Tencent\Users\55982844\QQ\WinTemp\RichOle\A39POWKS{0KJ`~OH%BX3SGX.jpg"/>
          <p:cNvPicPr>
            <a:picLocks noChangeAspect="1" noChangeArrowheads="1"/>
          </p:cNvPicPr>
          <p:nvPr/>
        </p:nvPicPr>
        <p:blipFill>
          <a:blip r:embed="rId2" cstate="print"/>
          <a:srcRect/>
          <a:stretch>
            <a:fillRect/>
          </a:stretch>
        </p:blipFill>
        <p:spPr bwMode="auto">
          <a:xfrm>
            <a:off x="762000" y="5705475"/>
            <a:ext cx="7010400" cy="11525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of life</a:t>
            </a:r>
            <a:endParaRPr lang="en-US" dirty="0"/>
          </a:p>
        </p:txBody>
      </p:sp>
      <p:sp>
        <p:nvSpPr>
          <p:cNvPr id="3" name="Content Placeholder 2"/>
          <p:cNvSpPr>
            <a:spLocks noGrp="1"/>
          </p:cNvSpPr>
          <p:nvPr>
            <p:ph idx="1"/>
          </p:nvPr>
        </p:nvSpPr>
        <p:spPr/>
        <p:txBody>
          <a:bodyPr>
            <a:normAutofit/>
          </a:bodyPr>
          <a:lstStyle/>
          <a:p>
            <a:r>
              <a:rPr lang="en-US" sz="2400" dirty="0" smtClean="0">
                <a:hlinkClick r:id="rId2"/>
              </a:rPr>
              <a:t>http://en.wikipedia.org/wiki/Conway's_Game_of_Life</a:t>
            </a:r>
            <a:r>
              <a:rPr lang="en-US" sz="2400" dirty="0" smtClean="0"/>
              <a:t> </a:t>
            </a:r>
          </a:p>
          <a:p>
            <a:r>
              <a:rPr lang="en-US" sz="2400" dirty="0" smtClean="0">
                <a:hlinkClick r:id="rId3"/>
              </a:rPr>
              <a:t>http://www.bitstorm.org/gameoflife</a:t>
            </a:r>
            <a:r>
              <a:rPr lang="en-US" sz="2400" dirty="0" smtClean="0"/>
              <a:t> </a:t>
            </a:r>
          </a:p>
          <a:p>
            <a:r>
              <a:rPr lang="en-US" sz="2400" dirty="0" smtClean="0">
                <a:hlinkClick r:id="rId4"/>
              </a:rPr>
              <a:t>http://math.com/students/wonders/life/life.html</a:t>
            </a:r>
            <a:endParaRPr lang="en-US" sz="2400" dirty="0" smtClean="0"/>
          </a:p>
          <a:p>
            <a:pPr>
              <a:buNone/>
            </a:pPr>
            <a:endParaRPr lang="en-US" sz="2400" dirty="0" smtClean="0"/>
          </a:p>
          <a:p>
            <a:endParaRPr lang="en-US" dirty="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to study a system</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a:p>
            <a:pPr>
              <a:buNone/>
            </a:pPr>
            <a:endParaRPr lang="en-US" dirty="0" smtClean="0"/>
          </a:p>
          <a:p>
            <a:pPr>
              <a:buNone/>
            </a:pPr>
            <a:r>
              <a:rPr lang="en-US" dirty="0" smtClean="0"/>
              <a:t> </a:t>
            </a:r>
            <a:endParaRPr lang="en-US" sz="1400" dirty="0" smtClean="0"/>
          </a:p>
          <a:p>
            <a:pPr>
              <a:buNone/>
            </a:pPr>
            <a:r>
              <a:rPr lang="en-US" sz="1400" i="1" dirty="0" smtClean="0"/>
              <a:t>Cited from Simulation, Modeling &amp; Analysis (3/e) by Law and </a:t>
            </a:r>
            <a:r>
              <a:rPr lang="en-US" sz="1400" i="1" dirty="0" err="1" smtClean="0"/>
              <a:t>Kelton</a:t>
            </a:r>
            <a:r>
              <a:rPr lang="en-US" sz="1400" i="1" dirty="0" smtClean="0"/>
              <a:t>, 2000, p. 4, Figure 1.1</a:t>
            </a:r>
            <a:endParaRPr lang="en-US" sz="1400" dirty="0"/>
          </a:p>
        </p:txBody>
      </p:sp>
      <p:pic>
        <p:nvPicPr>
          <p:cNvPr id="49153" name="Picture 1" descr="C:\Users\Feng Gu\AppData\Roaming\Tencent\Users\55982844\QQ\WinTemp\RichOle\%`H[6NVMFZL2JBATWPM~}NE.jpg"/>
          <p:cNvPicPr>
            <a:picLocks noChangeAspect="1" noChangeArrowheads="1"/>
          </p:cNvPicPr>
          <p:nvPr/>
        </p:nvPicPr>
        <p:blipFill>
          <a:blip r:embed="rId2" cstate="print"/>
          <a:srcRect/>
          <a:stretch>
            <a:fillRect/>
          </a:stretch>
        </p:blipFill>
        <p:spPr bwMode="auto">
          <a:xfrm>
            <a:off x="2286000" y="1371600"/>
            <a:ext cx="5372100" cy="40671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game of life interesting </a:t>
            </a:r>
            <a:br>
              <a:rPr lang="en-US" dirty="0" smtClean="0"/>
            </a:br>
            <a:r>
              <a:rPr lang="en-US" sz="2200" dirty="0" smtClean="0"/>
              <a:t>(http://math.com/students/wonders/life/life.html) </a:t>
            </a:r>
            <a:endParaRPr lang="en-US" sz="2200" dirty="0"/>
          </a:p>
        </p:txBody>
      </p:sp>
      <p:sp>
        <p:nvSpPr>
          <p:cNvPr id="3" name="Content Placeholder 2"/>
          <p:cNvSpPr>
            <a:spLocks noGrp="1"/>
          </p:cNvSpPr>
          <p:nvPr>
            <p:ph idx="1"/>
          </p:nvPr>
        </p:nvSpPr>
        <p:spPr/>
        <p:txBody>
          <a:bodyPr>
            <a:normAutofit fontScale="85000" lnSpcReduction="10000"/>
          </a:bodyPr>
          <a:lstStyle/>
          <a:p>
            <a:r>
              <a:rPr lang="en-US" sz="2400" dirty="0" smtClean="0"/>
              <a:t>It is one of the simplest examples of what is sometimes called "emergent complexity" or "self-organizing systems." </a:t>
            </a:r>
          </a:p>
          <a:p>
            <a:r>
              <a:rPr lang="en-US" sz="2400" dirty="0" smtClean="0"/>
              <a:t>It is the study of how elaborate patterns and behaviors can emerge from very simple rules. It helps us understand, for example, how the petals on a rose or the stripes on a zebra can arise from a tissue of living cells growing together. It can even help us understand the diversity of life that has evolved on earth. </a:t>
            </a:r>
          </a:p>
          <a:p>
            <a:r>
              <a:rPr lang="en-US" sz="2400" dirty="0" smtClean="0"/>
              <a:t>In Life, as in nature, we observe many fascinating phenomena. Nature, however, is complicated and we aren't sure of all the rules. The game of Life lets us observe a system where we know all the rules. </a:t>
            </a:r>
          </a:p>
          <a:p>
            <a:r>
              <a:rPr lang="en-US" sz="2400" dirty="0" smtClean="0"/>
              <a:t>The rules described above are all that's needed to discover anything there is to know about Life, and we'll see that this includes a great deal. Unlike most computer games, the rules themselves create the patterns, rather than programmers creating a complex set of game situations.</a:t>
            </a:r>
          </a:p>
          <a:p>
            <a:endParaRPr lang="en-US" dirty="0"/>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Cellular automata simulation algorithm </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How to develop a CA simulation algorithm? </a:t>
            </a:r>
          </a:p>
          <a:p>
            <a:r>
              <a:rPr lang="en-US" sz="2400" dirty="0" smtClean="0"/>
              <a:t>The basic procedure for simulating a cellular automaton follows the discrete time simulation algorithm introduced earlier. </a:t>
            </a:r>
          </a:p>
          <a:p>
            <a:r>
              <a:rPr lang="en-US" sz="2400" dirty="0" smtClean="0"/>
              <a:t>At every time step we scan all cells, applying the state transition function to each, and saving the next state in a second copy of the global state data structure. </a:t>
            </a:r>
          </a:p>
          <a:p>
            <a:r>
              <a:rPr lang="en-US" sz="2400" dirty="0" smtClean="0"/>
              <a:t>Then the clock advances to the next step. </a:t>
            </a:r>
          </a:p>
          <a:p>
            <a:r>
              <a:rPr lang="en-US" sz="2400" dirty="0" smtClean="0"/>
              <a:t>To do this we need to limit the space to a finite region. </a:t>
            </a:r>
          </a:p>
          <a:p>
            <a:r>
              <a:rPr lang="en-US" sz="2400" dirty="0" smtClean="0"/>
              <a:t>How to take care of the boundary cells? </a:t>
            </a:r>
          </a:p>
          <a:p>
            <a:r>
              <a:rPr lang="en-US" sz="2400" dirty="0" smtClean="0"/>
              <a:t>What is the computation complexity of this algorithm?</a:t>
            </a:r>
          </a:p>
          <a:p>
            <a:endParaRPr lang="en-US" dirty="0"/>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normAutofit/>
          </a:bodyPr>
          <a:lstStyle/>
          <a:p>
            <a:r>
              <a:rPr lang="en-US" sz="2000" dirty="0" smtClean="0"/>
              <a:t>Now consider an agent-based pedestrian crowd simulation. At each time step, each agent makes an decision of movement (based on its current state and its surrounding situation) and then carry out the movement. </a:t>
            </a:r>
            <a:endParaRPr lang="en-US" sz="2200" dirty="0"/>
          </a:p>
          <a:p>
            <a:endParaRPr lang="en-US" dirty="0"/>
          </a:p>
          <a:p>
            <a:pPr>
              <a:buNone/>
            </a:pPr>
            <a:endParaRPr lang="en-US" dirty="0"/>
          </a:p>
        </p:txBody>
      </p:sp>
      <p:pic>
        <p:nvPicPr>
          <p:cNvPr id="25601" name="Picture 1" descr="C:\Users\Feng Gu\AppData\Roaming\Tencent\Users\55982844\QQ\WinTemp\RichOle\L4]IKT6$E~%D(Y%AB(`WJ(I.jpg"/>
          <p:cNvPicPr>
            <a:picLocks noChangeAspect="1" noChangeArrowheads="1"/>
          </p:cNvPicPr>
          <p:nvPr/>
        </p:nvPicPr>
        <p:blipFill>
          <a:blip r:embed="rId2" cstate="print"/>
          <a:srcRect/>
          <a:stretch>
            <a:fillRect/>
          </a:stretch>
        </p:blipFill>
        <p:spPr bwMode="auto">
          <a:xfrm>
            <a:off x="838200" y="2895600"/>
            <a:ext cx="6924675" cy="30289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24577" name="Picture 1" descr="C:\Users\Feng Gu\AppData\Roaming\Tencent\Users\55982844\QQ\WinTemp\RichOle\YX)RA4E`{NN5F0BGXWOVH1D.jpg"/>
          <p:cNvPicPr>
            <a:picLocks noChangeAspect="1" noChangeArrowheads="1"/>
          </p:cNvPicPr>
          <p:nvPr/>
        </p:nvPicPr>
        <p:blipFill>
          <a:blip r:embed="rId2" cstate="print"/>
          <a:srcRect/>
          <a:stretch>
            <a:fillRect/>
          </a:stretch>
        </p:blipFill>
        <p:spPr bwMode="auto">
          <a:xfrm>
            <a:off x="457200" y="1447800"/>
            <a:ext cx="8200266" cy="5029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sz="2000" dirty="0" smtClean="0"/>
              <a:t>Now consider an agent-based pedestrian crowd simulation. At each time step, each agent makes an decision of movement (based on its current state and its surrounding situation) and then carry out the movement.       </a:t>
            </a:r>
            <a:endParaRPr lang="en-US" dirty="0"/>
          </a:p>
          <a:p>
            <a:pPr lvl="1"/>
            <a:endParaRPr lang="en-US" dirty="0"/>
          </a:p>
          <a:p>
            <a:pPr>
              <a:buNone/>
            </a:pPr>
            <a:endParaRPr lang="en-US" dirty="0"/>
          </a:p>
        </p:txBody>
      </p:sp>
      <p:pic>
        <p:nvPicPr>
          <p:cNvPr id="20481" name="Picture 1" descr="C:\Users\Feng Gu\AppData\Roaming\Tencent\Users\55982844\QQ\WinTemp\RichOle\J(FID)H_BX{S)`6FJ04(R_O.jpg"/>
          <p:cNvPicPr>
            <a:picLocks noChangeAspect="1" noChangeArrowheads="1"/>
          </p:cNvPicPr>
          <p:nvPr/>
        </p:nvPicPr>
        <p:blipFill>
          <a:blip r:embed="rId2" cstate="print"/>
          <a:srcRect/>
          <a:stretch>
            <a:fillRect/>
          </a:stretch>
        </p:blipFill>
        <p:spPr bwMode="auto">
          <a:xfrm>
            <a:off x="304800" y="2819400"/>
            <a:ext cx="3457575" cy="2876550"/>
          </a:xfrm>
          <a:prstGeom prst="rect">
            <a:avLst/>
          </a:prstGeom>
          <a:noFill/>
        </p:spPr>
      </p:pic>
      <p:pic>
        <p:nvPicPr>
          <p:cNvPr id="20483" name="Picture 3" descr="C:\Users\Feng Gu\AppData\Roaming\Tencent\Users\55982844\QQ\WinTemp\RichOle\K{9VGH4)`%~)VLNR6W558YI.jpg"/>
          <p:cNvPicPr>
            <a:picLocks noChangeAspect="1" noChangeArrowheads="1"/>
          </p:cNvPicPr>
          <p:nvPr/>
        </p:nvPicPr>
        <p:blipFill>
          <a:blip r:embed="rId3" cstate="print"/>
          <a:srcRect/>
          <a:stretch>
            <a:fillRect/>
          </a:stretch>
        </p:blipFill>
        <p:spPr bwMode="auto">
          <a:xfrm>
            <a:off x="4572000" y="2667000"/>
            <a:ext cx="3333750" cy="36861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Cellular automata simulation algorithm </a:t>
            </a:r>
            <a:endParaRPr lang="en-US" dirty="0"/>
          </a:p>
        </p:txBody>
      </p:sp>
      <p:sp>
        <p:nvSpPr>
          <p:cNvPr id="3" name="Content Placeholder 2"/>
          <p:cNvSpPr>
            <a:spLocks noGrp="1"/>
          </p:cNvSpPr>
          <p:nvPr>
            <p:ph idx="1"/>
          </p:nvPr>
        </p:nvSpPr>
        <p:spPr/>
        <p:txBody>
          <a:bodyPr>
            <a:normAutofit/>
          </a:bodyPr>
          <a:lstStyle/>
          <a:p>
            <a:r>
              <a:rPr lang="en-US" sz="2000" dirty="0" smtClean="0"/>
              <a:t>The basic procedure for simulating a cellular automaton follows the discrete time simulation algorithm introduced earlier. </a:t>
            </a:r>
          </a:p>
          <a:p>
            <a:r>
              <a:rPr lang="en-US" sz="2000" dirty="0" smtClean="0"/>
              <a:t>At every time step we scan all cells, applying the state transition function to each, and saving the next state in a second copy of the global state data structure. </a:t>
            </a:r>
          </a:p>
          <a:p>
            <a:r>
              <a:rPr lang="en-US" sz="2000" dirty="0" smtClean="0"/>
              <a:t>Then the clock advances to the next step. </a:t>
            </a:r>
          </a:p>
          <a:p>
            <a:r>
              <a:rPr lang="en-US" sz="2000" dirty="0" smtClean="0"/>
              <a:t>What is the computation complexity of this algorithm? </a:t>
            </a:r>
          </a:p>
          <a:p>
            <a:r>
              <a:rPr lang="en-US" sz="2000" dirty="0" smtClean="0"/>
              <a:t>A more efficient approach?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Discrete event approach to cellular automata simulation </a:t>
            </a:r>
            <a:endParaRPr lang="en-US" dirty="0"/>
          </a:p>
        </p:txBody>
      </p:sp>
      <p:sp>
        <p:nvSpPr>
          <p:cNvPr id="3" name="Content Placeholder 2"/>
          <p:cNvSpPr>
            <a:spLocks noGrp="1"/>
          </p:cNvSpPr>
          <p:nvPr>
            <p:ph idx="1"/>
          </p:nvPr>
        </p:nvSpPr>
        <p:spPr/>
        <p:txBody>
          <a:bodyPr>
            <a:normAutofit/>
          </a:bodyPr>
          <a:lstStyle/>
          <a:p>
            <a:r>
              <a:rPr lang="en-US" sz="2000" dirty="0" smtClean="0"/>
              <a:t>In discrete time systems, at every time step each component undergoes a “state transition”; this occurs whether or not its state actually changes. </a:t>
            </a:r>
          </a:p>
          <a:p>
            <a:r>
              <a:rPr lang="en-US" sz="2000" dirty="0" smtClean="0"/>
              <a:t>Often, only small number of components really change. </a:t>
            </a:r>
          </a:p>
          <a:p>
            <a:r>
              <a:rPr lang="en-US" sz="2000" dirty="0" smtClean="0"/>
              <a:t>Define an event as a change in state (e.g.., births and deaths in the Game of Life). </a:t>
            </a:r>
          </a:p>
          <a:p>
            <a:r>
              <a:rPr lang="en-US" sz="2000" dirty="0" smtClean="0"/>
              <a:t>A discrete event simulation algorithm concentrates on processing events rather than cells and is inherently more efficient. </a:t>
            </a:r>
          </a:p>
          <a:p>
            <a:r>
              <a:rPr lang="en-US" sz="2000" dirty="0" smtClean="0"/>
              <a:t>How to design the algorithm?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Discrete event approach to cellular automata simulation </a:t>
            </a:r>
            <a:endParaRPr lang="en-US" dirty="0"/>
          </a:p>
        </p:txBody>
      </p:sp>
      <p:sp>
        <p:nvSpPr>
          <p:cNvPr id="3" name="Content Placeholder 2"/>
          <p:cNvSpPr>
            <a:spLocks noGrp="1"/>
          </p:cNvSpPr>
          <p:nvPr>
            <p:ph idx="1"/>
          </p:nvPr>
        </p:nvSpPr>
        <p:spPr/>
        <p:txBody>
          <a:bodyPr>
            <a:normAutofit/>
          </a:bodyPr>
          <a:lstStyle/>
          <a:p>
            <a:r>
              <a:rPr lang="en-US" sz="2000" dirty="0" smtClean="0"/>
              <a:t>The basic idea is to try to predict whether a cell will possibly change state or will definitely be left unchanged in the next global state transition. </a:t>
            </a:r>
          </a:p>
          <a:p>
            <a:r>
              <a:rPr lang="en-US" sz="2000" dirty="0" smtClean="0"/>
              <a:t>A cell will not change state at the next state transition time, if none of its neighboring cells changed state at the current state transition time. </a:t>
            </a:r>
          </a:p>
          <a:p>
            <a:r>
              <a:rPr lang="en-US" sz="2000" dirty="0" smtClean="0"/>
              <a:t>Why?</a:t>
            </a:r>
          </a:p>
        </p:txBody>
      </p:sp>
      <p:pic>
        <p:nvPicPr>
          <p:cNvPr id="17409" name="Picture 1" descr="C:\Users\Feng Gu\AppData\Roaming\Tencent\Users\55982844\QQ\WinTemp\RichOle\WI}KIC63YS}]2@XP_8K7ZZO.jpg"/>
          <p:cNvPicPr>
            <a:picLocks noChangeAspect="1" noChangeArrowheads="1"/>
          </p:cNvPicPr>
          <p:nvPr/>
        </p:nvPicPr>
        <p:blipFill>
          <a:blip r:embed="rId2" cstate="print"/>
          <a:srcRect/>
          <a:stretch>
            <a:fillRect/>
          </a:stretch>
        </p:blipFill>
        <p:spPr bwMode="auto">
          <a:xfrm>
            <a:off x="4648200" y="3581400"/>
            <a:ext cx="2933700" cy="762000"/>
          </a:xfrm>
          <a:prstGeom prst="rect">
            <a:avLst/>
          </a:prstGeom>
          <a:noFill/>
        </p:spPr>
      </p:pic>
      <p:pic>
        <p:nvPicPr>
          <p:cNvPr id="17410" name="Picture 2" descr="C:\Users\Feng Gu\AppData\Roaming\Tencent\Users\55982844\QQ\WinTemp\RichOle\`QBK{GBJ2D_CV7H`H~$9HK7.jpg"/>
          <p:cNvPicPr>
            <a:picLocks noChangeAspect="1" noChangeArrowheads="1"/>
          </p:cNvPicPr>
          <p:nvPr/>
        </p:nvPicPr>
        <p:blipFill>
          <a:blip r:embed="rId3" cstate="print"/>
          <a:srcRect/>
          <a:stretch>
            <a:fillRect/>
          </a:stretch>
        </p:blipFill>
        <p:spPr bwMode="auto">
          <a:xfrm>
            <a:off x="609600" y="4876800"/>
            <a:ext cx="7821283" cy="1219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Discrete event approach to cellular automata simulation </a:t>
            </a:r>
            <a:endParaRPr lang="en-US" dirty="0"/>
          </a:p>
        </p:txBody>
      </p:sp>
      <p:sp>
        <p:nvSpPr>
          <p:cNvPr id="3" name="Content Placeholder 2"/>
          <p:cNvSpPr>
            <a:spLocks noGrp="1"/>
          </p:cNvSpPr>
          <p:nvPr>
            <p:ph idx="1"/>
          </p:nvPr>
        </p:nvSpPr>
        <p:spPr/>
        <p:txBody>
          <a:bodyPr>
            <a:normAutofit/>
          </a:bodyPr>
          <a:lstStyle/>
          <a:p>
            <a:r>
              <a:rPr lang="en-US" sz="2000" dirty="0" smtClean="0"/>
              <a:t>In a state transition mark those cells which actually changed state. From those, collect the cells that are their neighbors. The set collected contains all cells that can possibly change at the next step. All other cells will definitely be left unchanged. </a:t>
            </a:r>
          </a:p>
          <a:p>
            <a:endParaRPr lang="en-US" sz="2000" dirty="0" smtClean="0"/>
          </a:p>
          <a:p>
            <a:r>
              <a:rPr lang="en-US" sz="2000" dirty="0" smtClean="0"/>
              <a:t>Question: Analyze the computation complexity of this discrete event approach for cellular automata simulation.</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event model</a:t>
            </a:r>
            <a:endParaRPr lang="en-US" dirty="0"/>
          </a:p>
        </p:txBody>
      </p:sp>
      <p:sp>
        <p:nvSpPr>
          <p:cNvPr id="3" name="Content Placeholder 2"/>
          <p:cNvSpPr>
            <a:spLocks noGrp="1"/>
          </p:cNvSpPr>
          <p:nvPr>
            <p:ph idx="1"/>
          </p:nvPr>
        </p:nvSpPr>
        <p:spPr/>
        <p:txBody>
          <a:bodyPr>
            <a:normAutofit fontScale="70000" lnSpcReduction="20000"/>
          </a:bodyPr>
          <a:lstStyle/>
          <a:p>
            <a:endParaRPr lang="en-US" sz="2800" dirty="0" smtClean="0"/>
          </a:p>
          <a:p>
            <a:r>
              <a:rPr lang="en-US" sz="2800" dirty="0" smtClean="0"/>
              <a:t>Discrete event models have many applications. Examples: </a:t>
            </a:r>
          </a:p>
          <a:p>
            <a:pPr>
              <a:buNone/>
            </a:pPr>
            <a:r>
              <a:rPr lang="en-US" sz="2800" dirty="0" smtClean="0"/>
              <a:t>      -Queue Model (Example: the service lines in a bank) </a:t>
            </a:r>
          </a:p>
          <a:p>
            <a:pPr>
              <a:buNone/>
            </a:pPr>
            <a:r>
              <a:rPr lang="en-US" sz="2800" dirty="0" smtClean="0"/>
              <a:t>      -Process workflow system such as manufactory system, supply chain </a:t>
            </a:r>
          </a:p>
          <a:p>
            <a:pPr>
              <a:buNone/>
            </a:pPr>
            <a:r>
              <a:rPr lang="en-US" sz="2800" dirty="0" smtClean="0"/>
              <a:t>      -Control systems (Example: rail road dispatch control) </a:t>
            </a:r>
          </a:p>
          <a:p>
            <a:pPr>
              <a:buNone/>
            </a:pPr>
            <a:r>
              <a:rPr lang="en-US" sz="2800" dirty="0" smtClean="0"/>
              <a:t>      -Ecological systems with the happenings of significant phenomenon (such as occurrence of a fire) </a:t>
            </a:r>
          </a:p>
          <a:p>
            <a:pPr>
              <a:buNone/>
            </a:pPr>
            <a:r>
              <a:rPr lang="en-US" sz="2800" dirty="0" smtClean="0"/>
              <a:t>      -Computer networks (driven by arrival of packages or completion of tasks) </a:t>
            </a:r>
          </a:p>
          <a:p>
            <a:pPr>
              <a:buNone/>
            </a:pPr>
            <a:r>
              <a:rPr lang="en-US" sz="2800" dirty="0" smtClean="0"/>
              <a:t>      -Any system where the concept of “change” is important even they are traditionally modeled by continuous models or discrete time models. (Example: decision making of a human being driven by changes in perception). </a:t>
            </a:r>
          </a:p>
          <a:p>
            <a:endParaRPr lang="en-US" sz="2800" dirty="0" smtClean="0"/>
          </a:p>
          <a:p>
            <a:r>
              <a:rPr lang="en-US" sz="2800" dirty="0" smtClean="0"/>
              <a:t>Discrete time model is a special case of discrete event model with each time step as an event.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taxonomy</a:t>
            </a:r>
            <a:endParaRPr lang="en-US" dirty="0"/>
          </a:p>
        </p:txBody>
      </p:sp>
      <p:pic>
        <p:nvPicPr>
          <p:cNvPr id="48129" name="Picture 1" descr="C:\Users\Feng Gu\AppData\Roaming\Tencent\Users\55982844\QQ\WinTemp\RichOle\{31{NW@FFK@@$@`1VJT]1G9.jpg"/>
          <p:cNvPicPr>
            <a:picLocks noChangeAspect="1" noChangeArrowheads="1"/>
          </p:cNvPicPr>
          <p:nvPr/>
        </p:nvPicPr>
        <p:blipFill>
          <a:blip r:embed="rId2" cstate="print"/>
          <a:srcRect/>
          <a:stretch>
            <a:fillRect/>
          </a:stretch>
        </p:blipFill>
        <p:spPr bwMode="auto">
          <a:xfrm>
            <a:off x="573782" y="1447800"/>
            <a:ext cx="8258574" cy="4038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cellular automata with fitness </a:t>
            </a:r>
            <a:endParaRPr lang="en-US"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t>The original version of Game of Life assumes that all births and deaths take the same time (equal to a time step) </a:t>
            </a:r>
          </a:p>
          <a:p>
            <a:r>
              <a:rPr lang="en-US" sz="2000" dirty="0" smtClean="0"/>
              <a:t>A more accurate representation assumes birth and death dependent on a quantity called fitness. </a:t>
            </a:r>
          </a:p>
          <a:p>
            <a:r>
              <a:rPr lang="en-US" sz="2000" dirty="0" smtClean="0"/>
              <a:t>A cell attains positive fitness when its neighborhood is supportive, that is, when it has exactly 3 neighbors, and the fitness will diminish rapidly when its environment is hostile (&lt;2 or &gt;3 neighbors). </a:t>
            </a:r>
          </a:p>
          <a:p>
            <a:r>
              <a:rPr lang="en-US" sz="2000" dirty="0" smtClean="0"/>
              <a:t>Whenever the fitness reaches 0, the cell will die. A dead cell will have a negative fitness -2. When the environment is supportive and the fitness crosses the zero level, the cell will born. </a:t>
            </a:r>
          </a:p>
          <a:p>
            <a:r>
              <a:rPr lang="en-US" sz="2000" dirty="0" smtClean="0"/>
              <a:t>Assuming the fitness increase rate is 1 per second, decrease rate is -3 per second. A cell can have maximum fitness of 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2000" dirty="0" smtClean="0"/>
          </a:p>
          <a:p>
            <a:r>
              <a:rPr lang="en-US" sz="2000" dirty="0" smtClean="0"/>
              <a:t>What is needed to model such a process?</a:t>
            </a:r>
          </a:p>
        </p:txBody>
      </p:sp>
      <p:pic>
        <p:nvPicPr>
          <p:cNvPr id="10241" name="Picture 1" descr="C:\Users\Feng Gu\AppData\Roaming\Tencent\Users\55982844\QQ\WinTemp\RichOle\6NUVPW]J[~JBYVF]05H}67E.jpg"/>
          <p:cNvPicPr>
            <a:picLocks noChangeAspect="1" noChangeArrowheads="1"/>
          </p:cNvPicPr>
          <p:nvPr/>
        </p:nvPicPr>
        <p:blipFill>
          <a:blip r:embed="rId2" cstate="print"/>
          <a:srcRect/>
          <a:stretch>
            <a:fillRect/>
          </a:stretch>
        </p:blipFill>
        <p:spPr bwMode="auto">
          <a:xfrm>
            <a:off x="1524000" y="1524000"/>
            <a:ext cx="6162675" cy="3581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Discrete Time Modeling approach </a:t>
            </a:r>
          </a:p>
          <a:p>
            <a:pPr>
              <a:buNone/>
            </a:pPr>
            <a:r>
              <a:rPr lang="en-US" dirty="0" smtClean="0"/>
              <a:t>    -What are the q, x, y, delta function, and output function? </a:t>
            </a:r>
          </a:p>
          <a:p>
            <a:pPr>
              <a:buNone/>
            </a:pPr>
            <a:r>
              <a:rPr lang="en-US" dirty="0" smtClean="0"/>
              <a:t>    -(fitness should be part of q) </a:t>
            </a:r>
          </a:p>
          <a:p>
            <a:endParaRPr lang="en-US" dirty="0" smtClean="0"/>
          </a:p>
          <a:p>
            <a:r>
              <a:rPr lang="en-US" dirty="0" smtClean="0"/>
              <a:t>Discrete Event Modeling approach </a:t>
            </a:r>
          </a:p>
          <a:p>
            <a:pPr>
              <a:buNone/>
            </a:pPr>
            <a:r>
              <a:rPr lang="en-US" dirty="0" smtClean="0"/>
              <a:t>    -Consider one cell first </a:t>
            </a:r>
          </a:p>
          <a:p>
            <a:pPr>
              <a:buNone/>
            </a:pPr>
            <a:r>
              <a:rPr lang="en-US" dirty="0" smtClean="0"/>
              <a:t>    -Then the whole cell space</a:t>
            </a:r>
          </a:p>
          <a:p>
            <a:pPr>
              <a:buNone/>
            </a:pPr>
            <a:endParaRPr lang="en-US" dirty="0" smtClean="0"/>
          </a:p>
          <a:p>
            <a:pPr>
              <a:buNone/>
            </a:pPr>
            <a:r>
              <a:rPr lang="en-US" dirty="0" smtClean="0"/>
              <a:t>For the discrete time model, what happens if the birth or death time is not integer? </a:t>
            </a:r>
          </a:p>
          <a:p>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Event-based approach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Concentrate on the interesting events only, namely births and deaths, as well as the changes in the neighborhood. </a:t>
            </a:r>
          </a:p>
          <a:p>
            <a:r>
              <a:rPr lang="en-US" dirty="0" smtClean="0"/>
              <a:t>To do that, we need a means to determine when interesting things happen. </a:t>
            </a:r>
          </a:p>
          <a:p>
            <a:r>
              <a:rPr lang="en-US" dirty="0" smtClean="0"/>
              <a:t>Events can be caused by the environment, such as the changes of the sum of alive neighbors. The occurrence of such external events are not under the control of the model component itself. </a:t>
            </a:r>
          </a:p>
          <a:p>
            <a:r>
              <a:rPr lang="en-US" dirty="0" smtClean="0"/>
              <a:t>On the other side, the component may schedule events to occur. Those are called internal events. </a:t>
            </a:r>
          </a:p>
          <a:p>
            <a:r>
              <a:rPr lang="en-US" dirty="0" smtClean="0"/>
              <a:t>Given a particular state, e.g., a particular fitness of the cell, a time advance is specified as the time it takes until the next internal event occurs, supposing that no external event happens in the meantime.</a:t>
            </a:r>
          </a:p>
          <a:p>
            <a:pPr>
              <a:buNone/>
            </a:pP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example</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6145" name="Picture 1" descr="C:\Users\Feng Gu\AppData\Roaming\Tencent\Users\55982844\QQ\WinTemp\RichOle\EC}7@@$A8DZC5H~HPGS5ZTE.jpg"/>
          <p:cNvPicPr>
            <a:picLocks noChangeAspect="1" noChangeArrowheads="1"/>
          </p:cNvPicPr>
          <p:nvPr/>
        </p:nvPicPr>
        <p:blipFill>
          <a:blip r:embed="rId2" cstate="print"/>
          <a:srcRect/>
          <a:stretch>
            <a:fillRect/>
          </a:stretch>
        </p:blipFill>
        <p:spPr bwMode="auto">
          <a:xfrm>
            <a:off x="762000" y="1523999"/>
            <a:ext cx="7315200" cy="466005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does time advance in a discrete time model and a discrete event model? </a:t>
            </a:r>
          </a:p>
          <a:p>
            <a:r>
              <a:rPr lang="en-US" dirty="0" smtClean="0"/>
              <a:t>The concept of “scheduling” is central in discrete event modeling and simulation. </a:t>
            </a:r>
          </a:p>
          <a:p>
            <a:r>
              <a:rPr lang="en-US" dirty="0" smtClean="0"/>
              <a:t>In a discrete time model, scheduling is implicit because the time advances in a fixed time step fashion. </a:t>
            </a:r>
          </a:p>
          <a:p>
            <a:r>
              <a:rPr lang="en-US" dirty="0" smtClean="0"/>
              <a:t>In a discrete event model, at any state, the model needs to explicitly schedule the next event. </a:t>
            </a:r>
          </a:p>
          <a:p>
            <a:pPr>
              <a:buNone/>
            </a:pPr>
            <a:r>
              <a:rPr lang="en-US" dirty="0" smtClean="0"/>
              <a:t>    -Given a particular state, a time advance is specified as the time it takes until the next internal event occurs, supposing that no external event happens in the meantime. </a:t>
            </a:r>
          </a:p>
          <a:p>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event simulation</a:t>
            </a:r>
            <a:endParaRPr lang="en-US" dirty="0"/>
          </a:p>
        </p:txBody>
      </p:sp>
      <p:sp>
        <p:nvSpPr>
          <p:cNvPr id="3" name="Content Placeholder 2"/>
          <p:cNvSpPr>
            <a:spLocks noGrp="1"/>
          </p:cNvSpPr>
          <p:nvPr>
            <p:ph idx="1"/>
          </p:nvPr>
        </p:nvSpPr>
        <p:spPr/>
        <p:txBody>
          <a:bodyPr>
            <a:normAutofit/>
          </a:bodyPr>
          <a:lstStyle/>
          <a:p>
            <a:r>
              <a:rPr lang="en-US" sz="2000" dirty="0" smtClean="0"/>
              <a:t>In discrete event simulation, one has to execute the scheduled internal events of the different cells at their event times. </a:t>
            </a:r>
          </a:p>
          <a:p>
            <a:r>
              <a:rPr lang="en-US" sz="2000" dirty="0" smtClean="0"/>
              <a:t>Moreover, at any state change through an internal event we must take care to examine the cell’s neighbors for possible state changes. </a:t>
            </a:r>
          </a:p>
          <a:p>
            <a:r>
              <a:rPr lang="en-US" sz="2000" dirty="0" smtClean="0"/>
              <a:t>A change in state may affect waiting times as well as result in scheduling of new events and cancellation of events. </a:t>
            </a:r>
          </a:p>
        </p:txBody>
      </p:sp>
      <p:pic>
        <p:nvPicPr>
          <p:cNvPr id="3073" name="Picture 1" descr="C:\Users\Feng Gu\AppData\Roaming\Tencent\Users\55982844\QQ\WinTemp\RichOle\Y~QMEICZ5JZPO@5~WJ5$V81.jpg"/>
          <p:cNvPicPr>
            <a:picLocks noChangeAspect="1" noChangeArrowheads="1"/>
          </p:cNvPicPr>
          <p:nvPr/>
        </p:nvPicPr>
        <p:blipFill>
          <a:blip r:embed="rId2" cstate="print"/>
          <a:srcRect/>
          <a:stretch>
            <a:fillRect/>
          </a:stretch>
        </p:blipFill>
        <p:spPr bwMode="auto">
          <a:xfrm>
            <a:off x="1295400" y="3733800"/>
            <a:ext cx="6296025" cy="20193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event simulation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see that the effect of a state transition may not only be to schedule new events, but also to cancel events that were scheduled in the past. (see from (a) to (b) in the figure) </a:t>
            </a:r>
          </a:p>
          <a:p>
            <a:r>
              <a:rPr lang="en-US" dirty="0" smtClean="0"/>
              <a:t>Furthermore, see from (b) to (c) in the figure, the system can jump from the current time 1 to next event time 3. This illustrates efficiency advantage in discrete event simulation – during times when no events are scheduled, no components need to be scanned. </a:t>
            </a:r>
          </a:p>
          <a:p>
            <a:r>
              <a:rPr lang="en-US" dirty="0" smtClean="0"/>
              <a:t>The situation at time 3 (Figure (b) also illustrates a problem in discrete event simulation – that of simultaneous events. </a:t>
            </a:r>
          </a:p>
          <a:p>
            <a:r>
              <a:rPr lang="en-US" dirty="0" smtClean="0"/>
              <a:t>Who goes first? </a:t>
            </a:r>
          </a:p>
          <a:p>
            <a:pPr>
              <a:buNone/>
            </a:pPr>
            <a:r>
              <a:rPr lang="en-US" dirty="0" smtClean="0"/>
              <a:t>      -All simultaneous events undergo their state transitions together. </a:t>
            </a:r>
          </a:p>
          <a:p>
            <a:pPr>
              <a:buNone/>
            </a:pPr>
            <a:r>
              <a:rPr lang="en-US" dirty="0" smtClean="0"/>
              <a:t>      -Define a priority among the components </a:t>
            </a:r>
          </a:p>
          <a:p>
            <a:endParaRPr lang="en-US" dirty="0" smtClean="0"/>
          </a:p>
          <a:p>
            <a:pPr>
              <a:buNone/>
            </a:pPr>
            <a:endParaRPr lang="en-US" dirty="0"/>
          </a:p>
        </p:txBody>
      </p:sp>
      <p:pic>
        <p:nvPicPr>
          <p:cNvPr id="2049" name="Picture 1" descr="C:\Users\Feng Gu\AppData\Roaming\Tencent\Users\55982844\QQ\WinTemp\RichOle\%6V]1HPXONL}__Z$[5A~R{2.jpg"/>
          <p:cNvPicPr>
            <a:picLocks noChangeAspect="1" noChangeArrowheads="1"/>
          </p:cNvPicPr>
          <p:nvPr/>
        </p:nvPicPr>
        <p:blipFill>
          <a:blip r:embed="rId2" cstate="print"/>
          <a:srcRect/>
          <a:stretch>
            <a:fillRect/>
          </a:stretch>
        </p:blipFill>
        <p:spPr bwMode="auto">
          <a:xfrm>
            <a:off x="1143000" y="5419725"/>
            <a:ext cx="6505575" cy="14382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scheduling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Event scheduling is a basic approach in discrete event simulation. </a:t>
            </a:r>
          </a:p>
          <a:p>
            <a:r>
              <a:rPr lang="en-US" dirty="0" smtClean="0"/>
              <a:t>Because of its simplicity, event scheduling simulation is the preferred strategy when implementing customized simulation systems in procedural programming languages. </a:t>
            </a:r>
          </a:p>
          <a:p>
            <a:r>
              <a:rPr lang="en-US" dirty="0" smtClean="0"/>
              <a:t>The event scheduling utilizes a event list, which stores a list of events that are ordered by increasing scheduling times. </a:t>
            </a:r>
          </a:p>
          <a:p>
            <a:r>
              <a:rPr lang="en-US" dirty="0" smtClean="0"/>
              <a:t>The event with earliest scheduled time is removed from the list and the clock is advanced to the time of this imminent event. The routine associated with the imminent event is executed. </a:t>
            </a:r>
          </a:p>
          <a:p>
            <a:r>
              <a:rPr lang="en-US" dirty="0" smtClean="0"/>
              <a:t>A tie-breaking procedure is employed if there is more than one such imminent events. </a:t>
            </a:r>
          </a:p>
          <a:p>
            <a:r>
              <a:rPr lang="en-US" dirty="0" smtClean="0"/>
              <a:t>Execution of the event routine may cause new events to be added in the proper place on the list. Also, existing events may be rescheduled or even canceled. </a:t>
            </a:r>
          </a:p>
          <a:p>
            <a:r>
              <a:rPr lang="en-US" dirty="0" smtClean="0"/>
              <a:t>The next cycle now begins with the clock advance to the earliest scheduled time.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scheduling</a:t>
            </a:r>
            <a:endParaRPr lang="en-US" dirty="0"/>
          </a:p>
        </p:txBody>
      </p:sp>
      <p:pic>
        <p:nvPicPr>
          <p:cNvPr id="64513" name="Picture 1" descr="C:\Users\Feng Gu\AppData\Roaming\Tencent\Users\55982844\QQ\WinTemp\RichOle\3NYS`O%RWR)Q6QO_CVD4T[X.jpg"/>
          <p:cNvPicPr>
            <a:picLocks noChangeAspect="1" noChangeArrowheads="1"/>
          </p:cNvPicPr>
          <p:nvPr/>
        </p:nvPicPr>
        <p:blipFill>
          <a:blip r:embed="rId2" cstate="print"/>
          <a:srcRect/>
          <a:stretch>
            <a:fillRect/>
          </a:stretch>
        </p:blipFill>
        <p:spPr bwMode="auto">
          <a:xfrm>
            <a:off x="1676400" y="1295400"/>
            <a:ext cx="5829382" cy="533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Modeling formalisms and their simulators </a:t>
            </a:r>
            <a:endParaRPr lang="en-US" dirty="0"/>
          </a:p>
        </p:txBody>
      </p:sp>
      <p:sp>
        <p:nvSpPr>
          <p:cNvPr id="3" name="Content Placeholder 2"/>
          <p:cNvSpPr>
            <a:spLocks noGrp="1"/>
          </p:cNvSpPr>
          <p:nvPr>
            <p:ph idx="1"/>
          </p:nvPr>
        </p:nvSpPr>
        <p:spPr/>
        <p:txBody>
          <a:bodyPr>
            <a:normAutofit/>
          </a:bodyPr>
          <a:lstStyle/>
          <a:p>
            <a:r>
              <a:rPr lang="en-US" dirty="0" smtClean="0"/>
              <a:t>Discrete time model and their simulators </a:t>
            </a:r>
          </a:p>
          <a:p>
            <a:r>
              <a:rPr lang="en-US" dirty="0" smtClean="0"/>
              <a:t>Differential equation models and their simulators </a:t>
            </a:r>
          </a:p>
          <a:p>
            <a:r>
              <a:rPr lang="en-US" dirty="0" smtClean="0"/>
              <a:t>Discrete event models and their simulators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scheduling</a:t>
            </a:r>
            <a:endParaRPr lang="en-US" dirty="0"/>
          </a:p>
        </p:txBody>
      </p:sp>
      <p:pic>
        <p:nvPicPr>
          <p:cNvPr id="65537" name="Picture 1" descr="C:\Users\Feng Gu\AppData\Roaming\Tencent\Users\55982844\QQ\WinTemp\RichOle\)~($PW0P21$VQ6]0)S@AKT8.jpg"/>
          <p:cNvPicPr>
            <a:picLocks noChangeAspect="1" noChangeArrowheads="1"/>
          </p:cNvPicPr>
          <p:nvPr/>
        </p:nvPicPr>
        <p:blipFill>
          <a:blip r:embed="rId2" cstate="print"/>
          <a:srcRect/>
          <a:stretch>
            <a:fillRect/>
          </a:stretch>
        </p:blipFill>
        <p:spPr bwMode="auto">
          <a:xfrm>
            <a:off x="1295400" y="1600200"/>
            <a:ext cx="6462421" cy="46482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list scheduling</a:t>
            </a:r>
            <a:endParaRPr lang="en-US" dirty="0"/>
          </a:p>
        </p:txBody>
      </p:sp>
      <p:sp>
        <p:nvSpPr>
          <p:cNvPr id="3" name="Content Placeholder 2"/>
          <p:cNvSpPr>
            <a:spLocks noGrp="1"/>
          </p:cNvSpPr>
          <p:nvPr>
            <p:ph idx="1"/>
          </p:nvPr>
        </p:nvSpPr>
        <p:spPr/>
        <p:txBody>
          <a:bodyPr>
            <a:normAutofit/>
          </a:bodyPr>
          <a:lstStyle/>
          <a:p>
            <a:r>
              <a:rPr lang="en-US" sz="2800" dirty="0" smtClean="0"/>
              <a:t>Exercise: Hand execute the simulation algorithm for several cases: for example (1) inter-gen-time &gt; service-time; (2) inter-gen-time = service-time; (3)inter-gen-time &lt;service-time &lt;2*inter-gen-time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66561" name="Picture 1" descr="C:\Users\Feng Gu\AppData\Roaming\Tencent\Users\55982844\QQ\WinTemp\RichOle\WVYK45S_0BRU$%U4)UUOO%W.jpg"/>
          <p:cNvPicPr>
            <a:picLocks noChangeAspect="1" noChangeArrowheads="1"/>
          </p:cNvPicPr>
          <p:nvPr/>
        </p:nvPicPr>
        <p:blipFill>
          <a:blip r:embed="rId2" cstate="print"/>
          <a:srcRect/>
          <a:stretch>
            <a:fillRect/>
          </a:stretch>
        </p:blipFill>
        <p:spPr bwMode="auto">
          <a:xfrm>
            <a:off x="2133600" y="1371600"/>
            <a:ext cx="4581525" cy="1333500"/>
          </a:xfrm>
          <a:prstGeom prst="rect">
            <a:avLst/>
          </a:prstGeom>
          <a:noFill/>
        </p:spPr>
      </p:pic>
      <p:pic>
        <p:nvPicPr>
          <p:cNvPr id="66562" name="Picture 2" descr="C:\Users\Feng Gu\AppData\Roaming\Tencent\Users\55982844\QQ\WinTemp\RichOle\~ME)1L]O}~3D)52IN]D{TQS.jpg"/>
          <p:cNvPicPr>
            <a:picLocks noChangeAspect="1" noChangeArrowheads="1"/>
          </p:cNvPicPr>
          <p:nvPr/>
        </p:nvPicPr>
        <p:blipFill>
          <a:blip r:embed="rId3" cstate="print"/>
          <a:srcRect/>
          <a:stretch>
            <a:fillRect/>
          </a:stretch>
        </p:blipFill>
        <p:spPr bwMode="auto">
          <a:xfrm>
            <a:off x="533400" y="2895600"/>
            <a:ext cx="3752850" cy="3048000"/>
          </a:xfrm>
          <a:prstGeom prst="rect">
            <a:avLst/>
          </a:prstGeom>
          <a:noFill/>
        </p:spPr>
      </p:pic>
      <p:pic>
        <p:nvPicPr>
          <p:cNvPr id="66563" name="Picture 3" descr="C:\Users\Feng Gu\AppData\Roaming\Tencent\Users\55982844\QQ\WinTemp\RichOle\[WH]AG{`$T{NFJ21{MY5F}1.jpg"/>
          <p:cNvPicPr>
            <a:picLocks noChangeAspect="1" noChangeArrowheads="1"/>
          </p:cNvPicPr>
          <p:nvPr/>
        </p:nvPicPr>
        <p:blipFill>
          <a:blip r:embed="rId4" cstate="print"/>
          <a:srcRect/>
          <a:stretch>
            <a:fillRect/>
          </a:stretch>
        </p:blipFill>
        <p:spPr bwMode="auto">
          <a:xfrm>
            <a:off x="4724400" y="3429000"/>
            <a:ext cx="2943225" cy="685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Discrete Time Models and Simulators </a:t>
            </a:r>
            <a:endParaRPr lang="en-US" dirty="0"/>
          </a:p>
        </p:txBody>
      </p:sp>
      <p:sp>
        <p:nvSpPr>
          <p:cNvPr id="3" name="Content Placeholder 2"/>
          <p:cNvSpPr>
            <a:spLocks noGrp="1"/>
          </p:cNvSpPr>
          <p:nvPr>
            <p:ph idx="1"/>
          </p:nvPr>
        </p:nvSpPr>
        <p:spPr/>
        <p:txBody>
          <a:bodyPr>
            <a:normAutofit/>
          </a:bodyPr>
          <a:lstStyle/>
          <a:p>
            <a:r>
              <a:rPr lang="en-US" sz="2400" dirty="0" smtClean="0"/>
              <a:t>Discrete time models are usually the most intuitive to grasp </a:t>
            </a:r>
            <a:r>
              <a:rPr lang="en-US" sz="2400" dirty="0" smtClean="0"/>
              <a:t> </a:t>
            </a:r>
            <a:r>
              <a:rPr lang="en-US" sz="2400" dirty="0" smtClean="0"/>
              <a:t>all forms of dynamic models. </a:t>
            </a:r>
          </a:p>
          <a:p>
            <a:r>
              <a:rPr lang="en-US" sz="2400" dirty="0" smtClean="0"/>
              <a:t>This formalism assumes a stepwise mode of execution. </a:t>
            </a:r>
          </a:p>
          <a:p>
            <a:r>
              <a:rPr lang="en-US" sz="2400" dirty="0" smtClean="0"/>
              <a:t>At a particular time the model is in a particular state and it defines how its state changes. The next state usually depends on the current state and also what the environment’s influences currently are. </a:t>
            </a:r>
          </a:p>
          <a:p>
            <a:pPr>
              <a:buNone/>
            </a:pPr>
            <a:endParaRPr lang="en-US" dirty="0" smtClean="0"/>
          </a:p>
          <a:p>
            <a:pPr>
              <a:buNone/>
            </a:pPr>
            <a:endParaRPr lang="en-US" dirty="0"/>
          </a:p>
          <a:p>
            <a:pPr>
              <a:buNone/>
            </a:pPr>
            <a:endParaRPr lang="en-US" dirty="0"/>
          </a:p>
        </p:txBody>
      </p:sp>
      <p:pic>
        <p:nvPicPr>
          <p:cNvPr id="46081" name="Picture 1" descr="C:\Users\Feng Gu\AppData\Roaming\Tencent\Users\55982844\QQ\WinTemp\RichOle\~S9)E(AHPZNLD%Z}X}F0D$A.jpg"/>
          <p:cNvPicPr>
            <a:picLocks noChangeAspect="1" noChangeArrowheads="1"/>
          </p:cNvPicPr>
          <p:nvPr/>
        </p:nvPicPr>
        <p:blipFill>
          <a:blip r:embed="rId2" cstate="print"/>
          <a:srcRect/>
          <a:stretch>
            <a:fillRect/>
          </a:stretch>
        </p:blipFill>
        <p:spPr bwMode="auto">
          <a:xfrm>
            <a:off x="1981200" y="4419600"/>
            <a:ext cx="5867400" cy="1828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time model </a:t>
            </a:r>
            <a:endParaRPr lang="en-US" dirty="0"/>
          </a:p>
        </p:txBody>
      </p:sp>
      <p:sp>
        <p:nvSpPr>
          <p:cNvPr id="3" name="Content Placeholder 2"/>
          <p:cNvSpPr>
            <a:spLocks noGrp="1"/>
          </p:cNvSpPr>
          <p:nvPr>
            <p:ph idx="1"/>
          </p:nvPr>
        </p:nvSpPr>
        <p:spPr/>
        <p:txBody>
          <a:bodyPr>
            <a:normAutofit/>
          </a:bodyPr>
          <a:lstStyle/>
          <a:p>
            <a:r>
              <a:rPr lang="en-US" sz="2000" dirty="0" smtClean="0"/>
              <a:t>Discrete time systems have numerous applications. </a:t>
            </a:r>
          </a:p>
          <a:p>
            <a:r>
              <a:rPr lang="en-US" sz="2000" dirty="0" smtClean="0"/>
              <a:t>The most popular are in digital systems where the clock defines the discrete time steps. </a:t>
            </a:r>
          </a:p>
          <a:p>
            <a:r>
              <a:rPr lang="en-US" sz="2000" dirty="0" smtClean="0"/>
              <a:t>It is also frequently used as approximations of continuous systems. </a:t>
            </a:r>
          </a:p>
          <a:p>
            <a:r>
              <a:rPr lang="en-US" sz="2000" dirty="0" smtClean="0"/>
              <a:t>To build a discrete time model, we have to define how the current state and the input from the environment determine the next state of the model. </a:t>
            </a:r>
          </a:p>
          <a:p>
            <a:r>
              <a:rPr lang="en-US" sz="2000" dirty="0" smtClean="0"/>
              <a:t>This can be done using a table.</a:t>
            </a:r>
          </a:p>
          <a:p>
            <a:endParaRPr lang="en-US" dirty="0"/>
          </a:p>
          <a:p>
            <a:pPr>
              <a:buNone/>
            </a:pPr>
            <a:endParaRPr lang="en-US" dirty="0"/>
          </a:p>
        </p:txBody>
      </p:sp>
      <p:pic>
        <p:nvPicPr>
          <p:cNvPr id="45058" name="Picture 2" descr="C:\Users\Feng Gu\AppData\Roaming\Tencent\Users\55982844\QQ\WinTemp\RichOle\%8L9CN6FN5P{M6PH4I5NKPM.jpg"/>
          <p:cNvPicPr>
            <a:picLocks noChangeAspect="1" noChangeArrowheads="1"/>
          </p:cNvPicPr>
          <p:nvPr/>
        </p:nvPicPr>
        <p:blipFill>
          <a:blip r:embed="rId2" cstate="print"/>
          <a:srcRect/>
          <a:stretch>
            <a:fillRect/>
          </a:stretch>
        </p:blipFill>
        <p:spPr bwMode="auto">
          <a:xfrm>
            <a:off x="2133600" y="4343400"/>
            <a:ext cx="4362450" cy="19907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time model</a:t>
            </a:r>
            <a:endParaRPr lang="en-US" dirty="0"/>
          </a:p>
        </p:txBody>
      </p:sp>
      <p:sp>
        <p:nvSpPr>
          <p:cNvPr id="3" name="Content Placeholder 2"/>
          <p:cNvSpPr>
            <a:spLocks noGrp="1"/>
          </p:cNvSpPr>
          <p:nvPr>
            <p:ph idx="1"/>
          </p:nvPr>
        </p:nvSpPr>
        <p:spPr/>
        <p:txBody>
          <a:bodyPr>
            <a:normAutofit/>
          </a:bodyPr>
          <a:lstStyle/>
          <a:p>
            <a:r>
              <a:rPr lang="en-US" sz="2000" dirty="0" smtClean="0"/>
              <a:t>In discrete time models, time advances in discrete steps, which we assume are integer multiples of some basic period such as 1s, 1 day. </a:t>
            </a:r>
          </a:p>
          <a:p>
            <a:r>
              <a:rPr lang="en-US" sz="2000" dirty="0" smtClean="0"/>
              <a:t>The transition/output table can also be described as follows: If the state at time t is q and the input at time t is x, then the state at time t+1 will be •(</a:t>
            </a:r>
            <a:r>
              <a:rPr lang="en-US" sz="2000" dirty="0" err="1" smtClean="0"/>
              <a:t>q,x</a:t>
            </a:r>
            <a:r>
              <a:rPr lang="en-US" sz="2000" dirty="0" smtClean="0"/>
              <a:t>) and the output y at time t will be λ(</a:t>
            </a:r>
            <a:r>
              <a:rPr lang="en-US" sz="2000" dirty="0" err="1" smtClean="0"/>
              <a:t>q,x</a:t>
            </a:r>
            <a:r>
              <a:rPr lang="en-US" sz="2000" dirty="0" smtClean="0"/>
              <a:t>). </a:t>
            </a:r>
          </a:p>
          <a:p>
            <a:r>
              <a:rPr lang="en-US" sz="2000" dirty="0" smtClean="0"/>
              <a:t>Here • is called the state transition function and is the more abstract concept for the first three columns of the table. </a:t>
            </a:r>
            <a:r>
              <a:rPr lang="en-US" sz="2000" dirty="0" smtClean="0"/>
              <a:t>λ is </a:t>
            </a:r>
            <a:r>
              <a:rPr lang="en-US" sz="2000" dirty="0" smtClean="0"/>
              <a:t>called the output function. </a:t>
            </a:r>
          </a:p>
          <a:p>
            <a:pPr>
              <a:buNone/>
            </a:pPr>
            <a:endParaRPr lang="en-US" dirty="0"/>
          </a:p>
        </p:txBody>
      </p:sp>
      <p:pic>
        <p:nvPicPr>
          <p:cNvPr id="5" name="Picture 2" descr="C:\Users\Feng Gu\AppData\Roaming\Tencent\Users\55982844\QQ\WinTemp\RichOle\%8L9CN6FN5P{M6PH4I5NKPM.jpg"/>
          <p:cNvPicPr>
            <a:picLocks noChangeAspect="1" noChangeArrowheads="1"/>
          </p:cNvPicPr>
          <p:nvPr/>
        </p:nvPicPr>
        <p:blipFill>
          <a:blip r:embed="rId2" cstate="print"/>
          <a:srcRect/>
          <a:stretch>
            <a:fillRect/>
          </a:stretch>
        </p:blipFill>
        <p:spPr bwMode="auto">
          <a:xfrm>
            <a:off x="2133600" y="4343400"/>
            <a:ext cx="4362450" cy="19907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time model</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pPr>
              <a:buNone/>
            </a:pPr>
            <a:endParaRPr lang="en-US" dirty="0" smtClean="0"/>
          </a:p>
          <a:p>
            <a:endParaRPr lang="en-US" sz="2200" dirty="0" smtClean="0"/>
          </a:p>
          <a:p>
            <a:r>
              <a:rPr lang="en-US" sz="2200" dirty="0" smtClean="0"/>
              <a:t>Question: specify •(</a:t>
            </a:r>
            <a:r>
              <a:rPr lang="en-US" sz="2200" dirty="0" err="1" smtClean="0"/>
              <a:t>q,x</a:t>
            </a:r>
            <a:r>
              <a:rPr lang="en-US" sz="2200" dirty="0" smtClean="0"/>
              <a:t>) and λ(</a:t>
            </a:r>
            <a:r>
              <a:rPr lang="en-US" sz="2200" dirty="0" err="1" smtClean="0"/>
              <a:t>q,x</a:t>
            </a:r>
            <a:r>
              <a:rPr lang="en-US" sz="2200" dirty="0" smtClean="0"/>
              <a:t>) for the table above •(</a:t>
            </a:r>
            <a:r>
              <a:rPr lang="en-US" sz="2200" dirty="0" err="1" smtClean="0"/>
              <a:t>q,x</a:t>
            </a:r>
            <a:r>
              <a:rPr lang="en-US" sz="2200" dirty="0" smtClean="0"/>
              <a:t>) = x λ(</a:t>
            </a:r>
            <a:r>
              <a:rPr lang="en-US" sz="2200" dirty="0" err="1" smtClean="0"/>
              <a:t>q,x</a:t>
            </a:r>
            <a:r>
              <a:rPr lang="en-US" sz="2200" dirty="0" smtClean="0"/>
              <a:t>) = x</a:t>
            </a:r>
          </a:p>
          <a:p>
            <a:r>
              <a:rPr lang="en-US" sz="2200" dirty="0" smtClean="0"/>
              <a:t>The function •(</a:t>
            </a:r>
            <a:r>
              <a:rPr lang="en-US" sz="2200" dirty="0" err="1" smtClean="0"/>
              <a:t>q,x</a:t>
            </a:r>
            <a:r>
              <a:rPr lang="en-US" sz="2200" dirty="0" smtClean="0"/>
              <a:t>) and λ(</a:t>
            </a:r>
            <a:r>
              <a:rPr lang="en-US" sz="2200" dirty="0" err="1" smtClean="0"/>
              <a:t>q,x</a:t>
            </a:r>
            <a:r>
              <a:rPr lang="en-US" sz="2200" dirty="0" smtClean="0"/>
              <a:t>) are more general than the table. </a:t>
            </a:r>
          </a:p>
          <a:p>
            <a:r>
              <a:rPr lang="en-US" sz="2200" dirty="0" smtClean="0"/>
              <a:t>Now add time in the above specification.</a:t>
            </a:r>
          </a:p>
          <a:p>
            <a:endParaRPr lang="en-US" dirty="0"/>
          </a:p>
        </p:txBody>
      </p:sp>
      <p:pic>
        <p:nvPicPr>
          <p:cNvPr id="4" name="Picture 2" descr="C:\Users\Feng Gu\AppData\Roaming\Tencent\Users\55982844\QQ\WinTemp\RichOle\%8L9CN6FN5P{M6PH4I5NKPM.jpg"/>
          <p:cNvPicPr>
            <a:picLocks noChangeAspect="1" noChangeArrowheads="1"/>
          </p:cNvPicPr>
          <p:nvPr/>
        </p:nvPicPr>
        <p:blipFill>
          <a:blip r:embed="rId2" cstate="print"/>
          <a:srcRect/>
          <a:stretch>
            <a:fillRect/>
          </a:stretch>
        </p:blipFill>
        <p:spPr bwMode="auto">
          <a:xfrm>
            <a:off x="2133600" y="1524000"/>
            <a:ext cx="4362450" cy="19907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time model</a:t>
            </a:r>
            <a:endParaRPr lang="en-US" dirty="0"/>
          </a:p>
        </p:txBody>
      </p:sp>
      <p:sp>
        <p:nvSpPr>
          <p:cNvPr id="3" name="Content Placeholder 2"/>
          <p:cNvSpPr>
            <a:spLocks noGrp="1"/>
          </p:cNvSpPr>
          <p:nvPr>
            <p:ph idx="1"/>
          </p:nvPr>
        </p:nvSpPr>
        <p:spPr/>
        <p:txBody>
          <a:bodyPr>
            <a:normAutofit fontScale="92500"/>
          </a:bodyPr>
          <a:lstStyle/>
          <a:p>
            <a:r>
              <a:rPr lang="en-US" sz="2200" dirty="0" smtClean="0"/>
              <a:t>A sequent of state, q(0), q(1), q(2),… is called a </a:t>
            </a:r>
            <a:r>
              <a:rPr lang="en-US" sz="2200" b="1" i="1" dirty="0" smtClean="0"/>
              <a:t>state trajectory. Having an arbitrary initial state q(0), subsequent states in the sequence are determined by </a:t>
            </a:r>
          </a:p>
          <a:p>
            <a:r>
              <a:rPr lang="en-US" sz="2200" dirty="0" smtClean="0"/>
              <a:t>q(t+1) = •(q(t), x(t)) = x(t). </a:t>
            </a:r>
          </a:p>
          <a:p>
            <a:r>
              <a:rPr lang="en-US" sz="2200" dirty="0" smtClean="0"/>
              <a:t>Similarly, a corresponding output trajectory is given by </a:t>
            </a:r>
          </a:p>
          <a:p>
            <a:r>
              <a:rPr lang="en-US" sz="2200" dirty="0" smtClean="0"/>
              <a:t>y(t) = </a:t>
            </a:r>
            <a:r>
              <a:rPr lang="el-GR" sz="2200" dirty="0" smtClean="0"/>
              <a:t>λ(</a:t>
            </a:r>
            <a:r>
              <a:rPr lang="en-US" sz="2200" dirty="0" smtClean="0"/>
              <a:t>q(t), x(t)) = x(t) .</a:t>
            </a:r>
            <a:endParaRPr lang="en-US" sz="2200" dirty="0"/>
          </a:p>
          <a:p>
            <a:endParaRPr lang="en-US" dirty="0" smtClean="0"/>
          </a:p>
          <a:p>
            <a:endParaRPr lang="en-US" dirty="0" smtClean="0"/>
          </a:p>
          <a:p>
            <a:endParaRPr lang="en-US" dirty="0" smtClean="0"/>
          </a:p>
          <a:p>
            <a:pPr>
              <a:buNone/>
            </a:pPr>
            <a:r>
              <a:rPr lang="en-US" sz="2200" dirty="0" smtClean="0"/>
              <a:t>Question: write an algorithm to compute the state and output trajectories of a discrete time model given its input trajectory and its initial state.</a:t>
            </a:r>
          </a:p>
          <a:p>
            <a:pPr>
              <a:buNone/>
            </a:pPr>
            <a:endParaRPr lang="en-US" dirty="0"/>
          </a:p>
          <a:p>
            <a:pPr>
              <a:buNone/>
            </a:pPr>
            <a:endParaRPr lang="en-US" dirty="0"/>
          </a:p>
        </p:txBody>
      </p:sp>
      <p:pic>
        <p:nvPicPr>
          <p:cNvPr id="40961" name="Picture 1" descr="C:\Users\Feng Gu\AppData\Roaming\Tencent\Users\55982844\QQ\WinTemp\RichOle\Z71F9EVH%4QM)IO)2~GG[NU.jpg"/>
          <p:cNvPicPr>
            <a:picLocks noChangeAspect="1" noChangeArrowheads="1"/>
          </p:cNvPicPr>
          <p:nvPr/>
        </p:nvPicPr>
        <p:blipFill>
          <a:blip r:embed="rId2" cstate="print"/>
          <a:srcRect/>
          <a:stretch>
            <a:fillRect/>
          </a:stretch>
        </p:blipFill>
        <p:spPr bwMode="auto">
          <a:xfrm>
            <a:off x="1295400" y="3733800"/>
            <a:ext cx="6286500" cy="1524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2752</Words>
  <Application>Microsoft Office PowerPoint</Application>
  <PresentationFormat>On-screen Show (4:3)</PresentationFormat>
  <Paragraphs>223</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Discrete Time and Discrete Event Modeling Formalisms and Their Simulators</vt:lpstr>
      <vt:lpstr>Way to study a system</vt:lpstr>
      <vt:lpstr>Model taxonomy</vt:lpstr>
      <vt:lpstr>Modeling formalisms and their simulators </vt:lpstr>
      <vt:lpstr>Discrete Time Models and Simulators </vt:lpstr>
      <vt:lpstr>Discrete time model </vt:lpstr>
      <vt:lpstr>Discrete time model</vt:lpstr>
      <vt:lpstr>Discrete time model</vt:lpstr>
      <vt:lpstr>Discrete time model</vt:lpstr>
      <vt:lpstr>Discrete time model</vt:lpstr>
      <vt:lpstr>One-dimensional cell space</vt:lpstr>
      <vt:lpstr>Cellular automata</vt:lpstr>
      <vt:lpstr>Example of CA</vt:lpstr>
      <vt:lpstr>One dimensional cellular automata</vt:lpstr>
      <vt:lpstr>One dimensional cellular automata</vt:lpstr>
      <vt:lpstr>One dimensional cellular automata</vt:lpstr>
      <vt:lpstr>Cellular automata </vt:lpstr>
      <vt:lpstr>Game of life</vt:lpstr>
      <vt:lpstr>Game of life</vt:lpstr>
      <vt:lpstr>Why is game of life interesting  (http://math.com/students/wonders/life/life.html) </vt:lpstr>
      <vt:lpstr>Cellular automata simulation algorithm </vt:lpstr>
      <vt:lpstr>Discussion </vt:lpstr>
      <vt:lpstr>Discussion</vt:lpstr>
      <vt:lpstr>Discussion</vt:lpstr>
      <vt:lpstr>Cellular automata simulation algorithm </vt:lpstr>
      <vt:lpstr>Discrete event approach to cellular automata simulation </vt:lpstr>
      <vt:lpstr>Discrete event approach to cellular automata simulation </vt:lpstr>
      <vt:lpstr>Discrete event approach to cellular automata simulation </vt:lpstr>
      <vt:lpstr>Discrete event model</vt:lpstr>
      <vt:lpstr>A cellular automata with fitness </vt:lpstr>
      <vt:lpstr>An example</vt:lpstr>
      <vt:lpstr>Discussion</vt:lpstr>
      <vt:lpstr>Event-based approach</vt:lpstr>
      <vt:lpstr>The example</vt:lpstr>
      <vt:lpstr>Scheduling </vt:lpstr>
      <vt:lpstr>Discrete event simulation</vt:lpstr>
      <vt:lpstr>Discrete event simulation</vt:lpstr>
      <vt:lpstr>Event scheduling</vt:lpstr>
      <vt:lpstr>Event scheduling</vt:lpstr>
      <vt:lpstr>Event scheduling</vt:lpstr>
      <vt:lpstr>Event list scheduling</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Systems and Modeling and Simulation</dc:title>
  <dc:creator>Feng Gu</dc:creator>
  <cp:lastModifiedBy>Feng Gu</cp:lastModifiedBy>
  <cp:revision>132</cp:revision>
  <dcterms:created xsi:type="dcterms:W3CDTF">2014-09-02T01:11:45Z</dcterms:created>
  <dcterms:modified xsi:type="dcterms:W3CDTF">2014-09-16T21:13:08Z</dcterms:modified>
</cp:coreProperties>
</file>