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374B6-4220-4A66-8C38-8B380605463E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C6582-B3F4-43DF-B694-7816947897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C6582-B3F4-43DF-B694-78169478974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CAEF3-6296-4258-ADE9-E393C876B582}" type="datetimeFigureOut">
              <a:rPr lang="en-US" smtClean="0"/>
              <a:pPr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BAD1-6BC6-4E00-814E-87DB34107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Systems and Modeling and Simulation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smtClean="0"/>
              <a:t>Feng Gu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Different kinds of models depending on how the model is represented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-Mental </a:t>
            </a:r>
            <a:r>
              <a:rPr lang="en-US" dirty="0"/>
              <a:t>model—a statement like "a person is reliable" helps us answer questions about that person's behavior in various situations. </a:t>
            </a:r>
          </a:p>
          <a:p>
            <a:pPr>
              <a:buNone/>
            </a:pPr>
            <a:r>
              <a:rPr lang="en-US" dirty="0" smtClean="0"/>
              <a:t>      -Verbal </a:t>
            </a:r>
            <a:r>
              <a:rPr lang="en-US" dirty="0"/>
              <a:t>model—this kind of model is expressed in words. For example, the sentence "More accidents will occur if the speed limit is increased" is an example of a verbal model. Expert systems is a technology for formalizing verbal models. Many models in sociology and psychology are verbal models. </a:t>
            </a:r>
          </a:p>
          <a:p>
            <a:pPr>
              <a:buNone/>
            </a:pPr>
            <a:r>
              <a:rPr lang="en-US" dirty="0" smtClean="0"/>
              <a:t>      -Physical </a:t>
            </a:r>
            <a:r>
              <a:rPr lang="en-US" dirty="0"/>
              <a:t>model—this is a physical object that mimics some properties of a real system, to help us answer questions about that system. For example, prototype buildings, airplanes, etc. </a:t>
            </a:r>
          </a:p>
          <a:p>
            <a:pPr>
              <a:buNone/>
            </a:pPr>
            <a:r>
              <a:rPr lang="en-US" dirty="0" smtClean="0"/>
              <a:t>     -Mathematical </a:t>
            </a:r>
            <a:r>
              <a:rPr lang="en-US" dirty="0"/>
              <a:t>model—a description of a system where the relationships between variables of the system are </a:t>
            </a:r>
            <a:r>
              <a:rPr lang="en-US" dirty="0" smtClean="0"/>
              <a:t>expressed.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A simulation is an experiment performed on a model. </a:t>
            </a:r>
          </a:p>
          <a:p>
            <a:r>
              <a:rPr lang="en-US" dirty="0"/>
              <a:t>Examples: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-A </a:t>
            </a:r>
            <a:r>
              <a:rPr lang="en-US" dirty="0"/>
              <a:t>simulation of an industrial process such as steel or pulp manufacturing, to learn about the behavior under different operating conditions in order to improve the process. </a:t>
            </a:r>
          </a:p>
          <a:p>
            <a:pPr>
              <a:buNone/>
            </a:pPr>
            <a:r>
              <a:rPr lang="en-US" dirty="0" smtClean="0"/>
              <a:t>     -A </a:t>
            </a:r>
            <a:r>
              <a:rPr lang="en-US" dirty="0"/>
              <a:t>simulation of vehicle behavior, e.g</a:t>
            </a:r>
            <a:r>
              <a:rPr lang="en-US" dirty="0" smtClean="0"/>
              <a:t>., </a:t>
            </a:r>
            <a:r>
              <a:rPr lang="en-US" dirty="0"/>
              <a:t>of a car or an airplane, for the purpose of providing realistic operator training. </a:t>
            </a:r>
          </a:p>
          <a:p>
            <a:pPr>
              <a:buNone/>
            </a:pPr>
            <a:r>
              <a:rPr lang="en-US" dirty="0" smtClean="0"/>
              <a:t>     -A </a:t>
            </a:r>
            <a:r>
              <a:rPr lang="en-US" dirty="0"/>
              <a:t>simulation of a simplified model of a packet-switched computer network, to learn about its behavior under different loads in order to improve performance. </a:t>
            </a:r>
          </a:p>
          <a:p>
            <a:r>
              <a:rPr lang="en-US" dirty="0"/>
              <a:t>It is important to realize that the experiment description and model description parts of a simulation are conceptually separate entities.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-Consider </a:t>
            </a:r>
            <a:r>
              <a:rPr lang="en-US" dirty="0"/>
              <a:t>the steel manufacturing simulation, what is the model description and what is the experiment description? </a:t>
            </a:r>
          </a:p>
          <a:p>
            <a:r>
              <a:rPr lang="en-US" dirty="0"/>
              <a:t>The value of the simulation results is </a:t>
            </a:r>
            <a:r>
              <a:rPr lang="en-US" dirty="0" smtClean="0"/>
              <a:t>dependent on </a:t>
            </a:r>
            <a:r>
              <a:rPr lang="en-US" dirty="0"/>
              <a:t>how well the model represents the </a:t>
            </a:r>
            <a:r>
              <a:rPr lang="en-US" dirty="0" smtClean="0"/>
              <a:t>system.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300" dirty="0" smtClean="0"/>
              <a:t>http</a:t>
            </a:r>
            <a:r>
              <a:rPr lang="en-US" sz="1300" dirty="0"/>
              <a:t>://www.dsidsc.com/simulation-engineering-bottleneck-id.asp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133600"/>
            <a:ext cx="43719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Simulation and </a:t>
            </a:r>
            <a:r>
              <a:rPr lang="en-US" dirty="0" smtClean="0"/>
              <a:t>analytical techniques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sz="2900" dirty="0"/>
              <a:t>Simulation is typically considered as a different approach from analytical techniques. They differ in the following two </a:t>
            </a:r>
            <a:r>
              <a:rPr lang="en-US" sz="2900" dirty="0" smtClean="0"/>
              <a:t>ways:</a:t>
            </a:r>
          </a:p>
          <a:p>
            <a:pPr>
              <a:buNone/>
            </a:pPr>
            <a:r>
              <a:rPr lang="en-US" sz="2900" dirty="0"/>
              <a:t> </a:t>
            </a:r>
            <a:r>
              <a:rPr lang="en-US" sz="2900" dirty="0" smtClean="0"/>
              <a:t>    -Ability </a:t>
            </a:r>
            <a:r>
              <a:rPr lang="en-US" sz="2900" dirty="0"/>
              <a:t>of dealing with complexity: analytical techniques usually apply only under a set of simplifying assumptions. </a:t>
            </a:r>
          </a:p>
          <a:p>
            <a:pPr>
              <a:buNone/>
            </a:pPr>
            <a:r>
              <a:rPr lang="en-US" sz="2900" dirty="0" smtClean="0"/>
              <a:t>    -Way </a:t>
            </a:r>
            <a:r>
              <a:rPr lang="en-US" sz="2900" dirty="0"/>
              <a:t>of work: analytical solutions are derived from mathematical analysis; simulation results are generated from simulations. </a:t>
            </a:r>
          </a:p>
          <a:p>
            <a:endParaRPr lang="en-US" dirty="0"/>
          </a:p>
          <a:p>
            <a:r>
              <a:rPr lang="en-US" sz="2900" dirty="0" smtClean="0"/>
              <a:t>Consider </a:t>
            </a:r>
            <a:r>
              <a:rPr lang="en-US" sz="2900" dirty="0"/>
              <a:t>the following example: </a:t>
            </a:r>
            <a:endParaRPr lang="en-US" sz="2900" dirty="0" smtClean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-Using </a:t>
            </a:r>
            <a:r>
              <a:rPr lang="en-US" dirty="0"/>
              <a:t>analytical techniques to show how </a:t>
            </a:r>
            <a:r>
              <a:rPr lang="en-US" i="1" dirty="0"/>
              <a:t>r</a:t>
            </a:r>
            <a:r>
              <a:rPr lang="en-US" dirty="0"/>
              <a:t> changes over time. </a:t>
            </a:r>
          </a:p>
          <a:p>
            <a:pPr lvl="1">
              <a:buNone/>
            </a:pPr>
            <a:r>
              <a:rPr lang="en-US" dirty="0" smtClean="0"/>
              <a:t>-Using </a:t>
            </a:r>
            <a:r>
              <a:rPr lang="en-US" dirty="0"/>
              <a:t>simulation to show how </a:t>
            </a:r>
            <a:r>
              <a:rPr lang="en-US" i="1" dirty="0"/>
              <a:t>r</a:t>
            </a:r>
            <a:r>
              <a:rPr lang="en-US" dirty="0"/>
              <a:t> changes over time.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0484" name="Picture 4" descr="C:\Users\Feng Gu\AppData\Roaming\Tencent\Users\55982844\QQ\WinTemp\RichOle\(C}M@)Y}[Q_9(T)SG0VA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419600"/>
            <a:ext cx="2495550" cy="78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Experiments are too expensive, too dangerous, or the system to be investigated does not yet exist. </a:t>
            </a:r>
          </a:p>
          <a:p>
            <a:r>
              <a:rPr lang="en-US" sz="2200" dirty="0"/>
              <a:t>The time scale of the dynamics of the system is not compatible with that of the </a:t>
            </a:r>
            <a:r>
              <a:rPr lang="en-US" sz="2200" dirty="0" smtClean="0"/>
              <a:t>experiment. </a:t>
            </a:r>
            <a:r>
              <a:rPr lang="en-US" sz="2200" dirty="0"/>
              <a:t>For example, it takes millions of years to observe small changes in the development of the universe. </a:t>
            </a:r>
          </a:p>
          <a:p>
            <a:r>
              <a:rPr lang="en-US" sz="2200" dirty="0"/>
              <a:t>Variables may be inaccessible in real system. In simulation all variables can be controlled. </a:t>
            </a:r>
          </a:p>
          <a:p>
            <a:r>
              <a:rPr lang="en-US" sz="2200" dirty="0"/>
              <a:t>Easy manipulation of models. </a:t>
            </a:r>
          </a:p>
          <a:p>
            <a:r>
              <a:rPr lang="en-US" sz="2200" dirty="0"/>
              <a:t>Suppression of disturbances and </a:t>
            </a:r>
            <a:r>
              <a:rPr lang="en-US" sz="2200" dirty="0" smtClean="0"/>
              <a:t>suppression </a:t>
            </a:r>
            <a:r>
              <a:rPr lang="en-US" sz="2200" dirty="0"/>
              <a:t>of second-order effects. This can allow us to isolate particular effects and thereby gain a better understanding of those effects.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Falling </a:t>
            </a:r>
            <a:r>
              <a:rPr lang="en-US" sz="2000" dirty="0"/>
              <a:t>in love with a model—the Pygmalion effect (who falls in love with one of his sculpture works). </a:t>
            </a:r>
          </a:p>
          <a:p>
            <a:r>
              <a:rPr lang="en-US" sz="2000" dirty="0" smtClean="0"/>
              <a:t>Forcing </a:t>
            </a:r>
            <a:r>
              <a:rPr lang="en-US" sz="2000" dirty="0"/>
              <a:t>reality into the constraints of a </a:t>
            </a:r>
            <a:r>
              <a:rPr lang="en-US" sz="2000" dirty="0" smtClean="0"/>
              <a:t>model</a:t>
            </a:r>
          </a:p>
          <a:p>
            <a:pPr>
              <a:buNone/>
            </a:pPr>
            <a:r>
              <a:rPr lang="en-US" sz="2000" dirty="0" smtClean="0"/>
              <a:t> </a:t>
            </a:r>
            <a:r>
              <a:rPr lang="en-US" sz="2000" dirty="0" smtClean="0"/>
              <a:t>     -</a:t>
            </a:r>
            <a:r>
              <a:rPr lang="en-US" sz="2000" dirty="0" smtClean="0"/>
              <a:t>the </a:t>
            </a:r>
            <a:r>
              <a:rPr lang="en-US" sz="2000" dirty="0" err="1"/>
              <a:t>Procrustes</a:t>
            </a:r>
            <a:r>
              <a:rPr lang="en-US" sz="2000" dirty="0"/>
              <a:t> effect (who forces victims to fit into a torturing bed).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-if </a:t>
            </a:r>
            <a:r>
              <a:rPr lang="en-US" sz="2000" dirty="0"/>
              <a:t>all you have is a hammer, everything looks like a nail </a:t>
            </a:r>
          </a:p>
          <a:p>
            <a:endParaRPr lang="en-US" sz="2000" dirty="0"/>
          </a:p>
          <a:p>
            <a:r>
              <a:rPr lang="en-US" sz="2000" dirty="0" smtClean="0"/>
              <a:t>Forgetting </a:t>
            </a:r>
            <a:r>
              <a:rPr lang="en-US" sz="2000" dirty="0"/>
              <a:t>the model's level of accuracy. All models have simplifying assumptions and we have to be aware of those in order to correctly interpret the results.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/>
          </a:p>
          <a:p>
            <a:pPr>
              <a:buNone/>
            </a:pPr>
            <a:r>
              <a:rPr lang="en-US" sz="1300" dirty="0" smtClean="0"/>
              <a:t>From </a:t>
            </a:r>
            <a:r>
              <a:rPr lang="en-US" sz="1300" dirty="0"/>
              <a:t>Michael W. Macy, Social Life in </a:t>
            </a:r>
            <a:r>
              <a:rPr lang="en-US" sz="1300" dirty="0" err="1"/>
              <a:t>Silico</a:t>
            </a:r>
            <a:r>
              <a:rPr lang="en-US" sz="1300" dirty="0"/>
              <a:t>: Population Health from the Bottom Up, presentation in NIH, July 13, 2007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096000" cy="39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Kinds of </a:t>
            </a:r>
            <a:r>
              <a:rPr lang="en-US" dirty="0" smtClean="0"/>
              <a:t>mathematical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One important aspect is whether the model incorporates dynamic time-dependent properties or is static. A static model can be defined without involving time. Example: voltage-current relation for a resistor and a capacitor. </a:t>
            </a:r>
          </a:p>
          <a:p>
            <a:r>
              <a:rPr lang="en-US" dirty="0"/>
              <a:t>Another dividing line is between models that evolve continuously over time, and those that change at discrete points in time. </a:t>
            </a:r>
          </a:p>
          <a:p>
            <a:r>
              <a:rPr lang="en-US" dirty="0"/>
              <a:t>A third dividing line is between quantitative and qualitative </a:t>
            </a:r>
            <a:r>
              <a:rPr lang="en-US" dirty="0" smtClean="0"/>
              <a:t>models. </a:t>
            </a:r>
            <a:endParaRPr lang="en-US" dirty="0"/>
          </a:p>
          <a:p>
            <a:r>
              <a:rPr lang="en-US" dirty="0"/>
              <a:t>Some phenomena in nature are conveniently described by stochastic processes and probability distributions, e.g</a:t>
            </a:r>
            <a:r>
              <a:rPr lang="en-US" dirty="0" smtClean="0"/>
              <a:t>., </a:t>
            </a:r>
            <a:r>
              <a:rPr lang="en-US" dirty="0"/>
              <a:t>noisy radio transmissions or atomic-level quantum physics. Such models might be labeled stochastic or probability-based models where the behavior can be represented only in a statistic sense, whereas deterministic models allow the behavior to be represented without uncertainty. Note that a stochastic phenomena can also be modeled in a deterministic way.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simulation tools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Assuming </a:t>
            </a:r>
            <a:r>
              <a:rPr lang="en-US" sz="2000" dirty="0" smtClean="0"/>
              <a:t>simulation </a:t>
            </a:r>
            <a:r>
              <a:rPr lang="en-US" sz="2000" dirty="0"/>
              <a:t>is the appropriate means, three alternatives exist: </a:t>
            </a:r>
          </a:p>
          <a:p>
            <a:pPr>
              <a:buNone/>
            </a:pPr>
            <a:r>
              <a:rPr lang="en-US" sz="2000" dirty="0"/>
              <a:t>1. Build Model in a General Purpose Language </a:t>
            </a:r>
          </a:p>
          <a:p>
            <a:pPr>
              <a:buNone/>
            </a:pPr>
            <a:r>
              <a:rPr lang="en-US" sz="2000" dirty="0"/>
              <a:t>2. Build Model in a General Simulation Language </a:t>
            </a:r>
          </a:p>
          <a:p>
            <a:pPr>
              <a:buNone/>
            </a:pPr>
            <a:r>
              <a:rPr lang="en-US" sz="2000" dirty="0"/>
              <a:t>3. Use a Special Purpose Simulation Package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purpose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sz="2200" dirty="0"/>
              <a:t>Advantages: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-Little </a:t>
            </a:r>
            <a:r>
              <a:rPr lang="en-US" sz="2200" dirty="0"/>
              <a:t>or no additional software cost </a:t>
            </a:r>
          </a:p>
          <a:p>
            <a:pPr>
              <a:buNone/>
            </a:pPr>
            <a:r>
              <a:rPr lang="en-US" sz="2200" dirty="0" smtClean="0"/>
              <a:t>     -Universally </a:t>
            </a:r>
            <a:r>
              <a:rPr lang="en-US" sz="2200" dirty="0"/>
              <a:t>available (portable) </a:t>
            </a:r>
          </a:p>
          <a:p>
            <a:pPr>
              <a:buNone/>
            </a:pPr>
            <a:r>
              <a:rPr lang="en-US" sz="2200" dirty="0" smtClean="0"/>
              <a:t>     -No </a:t>
            </a:r>
            <a:r>
              <a:rPr lang="en-US" sz="2200" dirty="0"/>
              <a:t>additional training (Everybody knows…(language X) ! )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Disadvantages: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-Every </a:t>
            </a:r>
            <a:r>
              <a:rPr lang="en-US" sz="2200" dirty="0"/>
              <a:t>model starts from scratch </a:t>
            </a:r>
          </a:p>
          <a:p>
            <a:pPr>
              <a:buNone/>
            </a:pPr>
            <a:r>
              <a:rPr lang="en-US" sz="2200" dirty="0" smtClean="0"/>
              <a:t>     -Very </a:t>
            </a:r>
            <a:r>
              <a:rPr lang="en-US" sz="2200" dirty="0"/>
              <a:t>little reusable code </a:t>
            </a:r>
          </a:p>
          <a:p>
            <a:pPr>
              <a:buNone/>
            </a:pPr>
            <a:r>
              <a:rPr lang="en-US" sz="2200" dirty="0" smtClean="0"/>
              <a:t>     -Long </a:t>
            </a:r>
            <a:r>
              <a:rPr lang="en-US" sz="2200" dirty="0"/>
              <a:t>development cycle for each model </a:t>
            </a:r>
          </a:p>
          <a:p>
            <a:pPr>
              <a:buNone/>
            </a:pPr>
            <a:r>
              <a:rPr lang="en-US" sz="2200" dirty="0" smtClean="0"/>
              <a:t>     -Difficult </a:t>
            </a:r>
            <a:r>
              <a:rPr lang="en-US" sz="2200" dirty="0"/>
              <a:t>verification phase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 Prediction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Possible models to predict the weather tomorrow</a:t>
            </a:r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pPr>
              <a:buNone/>
            </a:pPr>
            <a:r>
              <a:rPr lang="en-US" dirty="0" smtClean="0"/>
              <a:t>      1. Mystery-based models </a:t>
            </a:r>
            <a:r>
              <a:rPr lang="en-US" dirty="0"/>
              <a:t>(e.g., whenever my right eyelid twitches, it is going to rain tomorrow) </a:t>
            </a:r>
          </a:p>
          <a:p>
            <a:pPr>
              <a:buNone/>
            </a:pPr>
            <a:r>
              <a:rPr lang="en-US" dirty="0" smtClean="0"/>
              <a:t>      2. Statistic </a:t>
            </a:r>
            <a:r>
              <a:rPr lang="en-US" dirty="0"/>
              <a:t>models (historical temperature on this day of the year; Given that is rained today, what is the probability that it will rain </a:t>
            </a:r>
            <a:r>
              <a:rPr lang="en-US" dirty="0" smtClean="0"/>
              <a:t>tomorrow) </a:t>
            </a:r>
            <a:endParaRPr lang="en-US" dirty="0"/>
          </a:p>
          <a:p>
            <a:pPr>
              <a:buNone/>
            </a:pPr>
            <a:r>
              <a:rPr lang="en-US" dirty="0" smtClean="0"/>
              <a:t>      3. Time </a:t>
            </a:r>
            <a:r>
              <a:rPr lang="en-US" dirty="0"/>
              <a:t>series models (e.g., moving average) </a:t>
            </a:r>
          </a:p>
          <a:p>
            <a:pPr>
              <a:buNone/>
            </a:pPr>
            <a:r>
              <a:rPr lang="en-US" dirty="0" smtClean="0"/>
              <a:t>      4. Neural </a:t>
            </a:r>
            <a:r>
              <a:rPr lang="en-US" dirty="0"/>
              <a:t>network (using NN to represent the dynamic system, e.g., today‘s weather type, wind level, time of year </a:t>
            </a:r>
            <a:r>
              <a:rPr lang="en-US" dirty="0" smtClean="0"/>
              <a:t>-&gt; </a:t>
            </a:r>
            <a:r>
              <a:rPr lang="en-US" dirty="0"/>
              <a:t>tomorrow’s weather type) </a:t>
            </a:r>
          </a:p>
          <a:p>
            <a:pPr>
              <a:buNone/>
            </a:pPr>
            <a:r>
              <a:rPr lang="en-US" dirty="0" smtClean="0"/>
              <a:t>       5. Expert </a:t>
            </a:r>
            <a:r>
              <a:rPr lang="en-US" dirty="0"/>
              <a:t>systems (combining all observations, patterns, rules, and data to give predictions</a:t>
            </a:r>
            <a:r>
              <a:rPr lang="en-US" dirty="0" smtClean="0"/>
              <a:t>)</a:t>
            </a:r>
            <a:endParaRPr lang="en-US" dirty="0"/>
          </a:p>
          <a:p>
            <a:pPr>
              <a:buNone/>
            </a:pPr>
            <a:r>
              <a:rPr lang="en-US" dirty="0" smtClean="0"/>
              <a:t>       6.Simulation </a:t>
            </a:r>
            <a:r>
              <a:rPr lang="en-US" dirty="0"/>
              <a:t>model (explicitly model the space and the physical process of the system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How do you predict the stock market</a:t>
            </a:r>
            <a:r>
              <a:rPr lang="en-US" dirty="0" smtClean="0"/>
              <a:t>?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simulation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Advantages</a:t>
            </a:r>
            <a:r>
              <a:rPr lang="en-US" sz="2200" dirty="0"/>
              <a:t>: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-Standardized </a:t>
            </a:r>
            <a:r>
              <a:rPr lang="en-US" sz="2200" dirty="0"/>
              <a:t>features often needed in modeling </a:t>
            </a:r>
          </a:p>
          <a:p>
            <a:pPr>
              <a:buNone/>
            </a:pPr>
            <a:r>
              <a:rPr lang="en-US" sz="2200" dirty="0" smtClean="0"/>
              <a:t>    -Shorter </a:t>
            </a:r>
            <a:r>
              <a:rPr lang="en-US" sz="2200" dirty="0"/>
              <a:t>development cycle for each model </a:t>
            </a:r>
          </a:p>
          <a:p>
            <a:pPr>
              <a:buNone/>
            </a:pPr>
            <a:r>
              <a:rPr lang="en-US" sz="2200" dirty="0" smtClean="0"/>
              <a:t>     -Much </a:t>
            </a:r>
            <a:r>
              <a:rPr lang="en-US" sz="2200" dirty="0"/>
              <a:t>assistance in model verification </a:t>
            </a:r>
          </a:p>
          <a:p>
            <a:pPr>
              <a:buNone/>
            </a:pPr>
            <a:r>
              <a:rPr lang="en-US" sz="2200" dirty="0" smtClean="0"/>
              <a:t>     -Very </a:t>
            </a:r>
            <a:r>
              <a:rPr lang="en-US" sz="2200" dirty="0"/>
              <a:t>readable code </a:t>
            </a:r>
          </a:p>
          <a:p>
            <a:endParaRPr lang="en-US" sz="2200" dirty="0"/>
          </a:p>
          <a:p>
            <a:r>
              <a:rPr lang="en-US" sz="2200" dirty="0" smtClean="0"/>
              <a:t>Disadvantages</a:t>
            </a:r>
            <a:r>
              <a:rPr lang="en-US" sz="2200" dirty="0"/>
              <a:t>: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-Higher </a:t>
            </a:r>
            <a:r>
              <a:rPr lang="en-US" sz="2200" dirty="0"/>
              <a:t>software cost (up-front) </a:t>
            </a:r>
          </a:p>
          <a:p>
            <a:pPr>
              <a:buNone/>
            </a:pPr>
            <a:r>
              <a:rPr lang="en-US" sz="2200" dirty="0" smtClean="0"/>
              <a:t>     -Additional </a:t>
            </a:r>
            <a:r>
              <a:rPr lang="en-US" sz="2200" dirty="0"/>
              <a:t>training required </a:t>
            </a:r>
          </a:p>
          <a:p>
            <a:pPr>
              <a:buNone/>
            </a:pPr>
            <a:r>
              <a:rPr lang="en-US" sz="2200" dirty="0" smtClean="0"/>
              <a:t>     -Limited </a:t>
            </a:r>
            <a:r>
              <a:rPr lang="en-US" sz="2200" dirty="0"/>
              <a:t>portability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simulation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GPSS </a:t>
            </a:r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-Block-structured </a:t>
            </a:r>
            <a:r>
              <a:rPr lang="en-US" sz="2000" dirty="0"/>
              <a:t>Language </a:t>
            </a:r>
          </a:p>
          <a:p>
            <a:pPr>
              <a:buNone/>
            </a:pPr>
            <a:r>
              <a:rPr lang="en-US" sz="2000" dirty="0" smtClean="0"/>
              <a:t>      -Interpretive </a:t>
            </a:r>
            <a:r>
              <a:rPr lang="en-US" sz="2000" dirty="0"/>
              <a:t>Execution </a:t>
            </a:r>
          </a:p>
          <a:p>
            <a:pPr>
              <a:buNone/>
            </a:pPr>
            <a:r>
              <a:rPr lang="en-US" sz="2000" dirty="0" smtClean="0"/>
              <a:t>      -FORTRAN-based </a:t>
            </a:r>
            <a:r>
              <a:rPr lang="en-US" sz="2000" dirty="0"/>
              <a:t>(Help blocks) </a:t>
            </a:r>
          </a:p>
          <a:p>
            <a:pPr>
              <a:buNone/>
            </a:pPr>
            <a:r>
              <a:rPr lang="en-US" sz="2000" i="1" dirty="0" smtClean="0"/>
              <a:t>    </a:t>
            </a:r>
            <a:r>
              <a:rPr lang="en-US" sz="2000" dirty="0" smtClean="0"/>
              <a:t>  -World-view</a:t>
            </a:r>
            <a:r>
              <a:rPr lang="en-US" sz="2000" dirty="0"/>
              <a:t>: Transactions/Facilities </a:t>
            </a:r>
          </a:p>
          <a:p>
            <a:endParaRPr lang="en-US" sz="2000" dirty="0"/>
          </a:p>
          <a:p>
            <a:r>
              <a:rPr lang="en-US" sz="2000" dirty="0" smtClean="0"/>
              <a:t>SIMSCRIPT </a:t>
            </a:r>
            <a:r>
              <a:rPr lang="en-US" sz="2000" dirty="0"/>
              <a:t>II.5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-English-like </a:t>
            </a:r>
            <a:r>
              <a:rPr lang="en-US" sz="2000" dirty="0"/>
              <a:t>Problem Description Language </a:t>
            </a:r>
          </a:p>
          <a:p>
            <a:pPr>
              <a:buNone/>
            </a:pPr>
            <a:r>
              <a:rPr lang="en-US" sz="2000" dirty="0" smtClean="0"/>
              <a:t>      -Compiled </a:t>
            </a:r>
            <a:r>
              <a:rPr lang="en-US" sz="2000" dirty="0"/>
              <a:t>Programs </a:t>
            </a:r>
          </a:p>
          <a:p>
            <a:pPr>
              <a:buNone/>
            </a:pPr>
            <a:r>
              <a:rPr lang="en-US" sz="2000" dirty="0" smtClean="0"/>
              <a:t>      -Complete </a:t>
            </a:r>
            <a:r>
              <a:rPr lang="en-US" sz="2000" dirty="0"/>
              <a:t>language (no other underlying language) </a:t>
            </a:r>
          </a:p>
          <a:p>
            <a:pPr>
              <a:buNone/>
            </a:pPr>
            <a:r>
              <a:rPr lang="en-US" sz="2000" i="1" dirty="0" smtClean="0"/>
              <a:t>     </a:t>
            </a:r>
            <a:r>
              <a:rPr lang="en-US" sz="2000" dirty="0" smtClean="0"/>
              <a:t>-World-view</a:t>
            </a:r>
            <a:r>
              <a:rPr lang="en-US" sz="2000" dirty="0"/>
              <a:t>: Processes/ Resources/ Continuous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simulation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MODSIM </a:t>
            </a:r>
            <a:r>
              <a:rPr lang="en-US" sz="2200" dirty="0"/>
              <a:t>III Modern Object-Oriented Language </a:t>
            </a:r>
          </a:p>
          <a:p>
            <a:pPr>
              <a:buNone/>
            </a:pPr>
            <a:r>
              <a:rPr lang="en-US" sz="2200" dirty="0" smtClean="0"/>
              <a:t>     -Modularity </a:t>
            </a:r>
            <a:r>
              <a:rPr lang="en-US" sz="2200" dirty="0"/>
              <a:t>Compiled Programs </a:t>
            </a:r>
          </a:p>
          <a:p>
            <a:pPr>
              <a:buNone/>
            </a:pPr>
            <a:r>
              <a:rPr lang="en-US" sz="2200" dirty="0" smtClean="0"/>
              <a:t>     -Based </a:t>
            </a:r>
            <a:r>
              <a:rPr lang="en-US" sz="2200" dirty="0"/>
              <a:t>on Modula2 (but compiles into C) </a:t>
            </a:r>
          </a:p>
          <a:p>
            <a:pPr>
              <a:buNone/>
            </a:pPr>
            <a:r>
              <a:rPr lang="en-US" sz="2200" i="1" dirty="0" smtClean="0"/>
              <a:t>     -World-view</a:t>
            </a:r>
            <a:r>
              <a:rPr lang="en-US" sz="2200" i="1" dirty="0"/>
              <a:t>: Processes </a:t>
            </a:r>
          </a:p>
          <a:p>
            <a:endParaRPr lang="en-US" sz="2200" dirty="0"/>
          </a:p>
          <a:p>
            <a:r>
              <a:rPr lang="en-US" sz="2200" dirty="0"/>
              <a:t>SIMULA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-ALGOL-based </a:t>
            </a:r>
            <a:r>
              <a:rPr lang="en-US" sz="2200" dirty="0"/>
              <a:t>Problem Description Language </a:t>
            </a:r>
          </a:p>
          <a:p>
            <a:pPr>
              <a:buNone/>
            </a:pPr>
            <a:r>
              <a:rPr lang="en-US" sz="2200" dirty="0" smtClean="0"/>
              <a:t>      -Compiled </a:t>
            </a:r>
            <a:r>
              <a:rPr lang="en-US" sz="2200" dirty="0"/>
              <a:t>Programs </a:t>
            </a:r>
            <a:endParaRPr lang="en-US" sz="2200" dirty="0" smtClean="0"/>
          </a:p>
          <a:p>
            <a:pPr>
              <a:buNone/>
            </a:pPr>
            <a:r>
              <a:rPr lang="en-US" sz="2200" i="1" dirty="0"/>
              <a:t> </a:t>
            </a:r>
            <a:r>
              <a:rPr lang="en-US" sz="2200" i="1" dirty="0" smtClean="0"/>
              <a:t>     -World-view</a:t>
            </a:r>
            <a:r>
              <a:rPr lang="en-US" sz="2200" i="1" dirty="0"/>
              <a:t>: Processes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simulation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SLAM </a:t>
            </a:r>
            <a:r>
              <a:rPr lang="en-US" sz="2200" dirty="0"/>
              <a:t>Block-structured Language </a:t>
            </a:r>
          </a:p>
          <a:p>
            <a:pPr>
              <a:buNone/>
            </a:pPr>
            <a:r>
              <a:rPr lang="en-US" sz="2200" dirty="0" smtClean="0"/>
              <a:t>    -Interpretive </a:t>
            </a:r>
            <a:r>
              <a:rPr lang="en-US" sz="2200" dirty="0"/>
              <a:t>Execution </a:t>
            </a:r>
          </a:p>
          <a:p>
            <a:pPr>
              <a:buNone/>
            </a:pPr>
            <a:r>
              <a:rPr lang="en-US" sz="2200" dirty="0" smtClean="0"/>
              <a:t>    -FORTRAN-based </a:t>
            </a:r>
            <a:r>
              <a:rPr lang="en-US" sz="2200" dirty="0"/>
              <a:t>(and extended) </a:t>
            </a:r>
          </a:p>
          <a:p>
            <a:pPr>
              <a:buNone/>
            </a:pPr>
            <a:r>
              <a:rPr lang="en-US" sz="2200" dirty="0" smtClean="0"/>
              <a:t>    -World-view</a:t>
            </a:r>
            <a:r>
              <a:rPr lang="en-US" sz="2200" dirty="0"/>
              <a:t>: Network / event / continuous </a:t>
            </a:r>
          </a:p>
          <a:p>
            <a:endParaRPr lang="en-US" sz="2200" dirty="0"/>
          </a:p>
          <a:p>
            <a:r>
              <a:rPr lang="en-US" sz="2200" dirty="0"/>
              <a:t>CSIM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-process-oriented </a:t>
            </a:r>
            <a:r>
              <a:rPr lang="en-US" sz="2200" dirty="0"/>
              <a:t>language </a:t>
            </a:r>
          </a:p>
          <a:p>
            <a:pPr>
              <a:buNone/>
            </a:pPr>
            <a:r>
              <a:rPr lang="en-US" sz="2200" dirty="0" smtClean="0"/>
              <a:t>     -C-based </a:t>
            </a:r>
            <a:r>
              <a:rPr lang="en-US" sz="2200" dirty="0"/>
              <a:t>(C++ based) </a:t>
            </a:r>
          </a:p>
          <a:p>
            <a:pPr>
              <a:buNone/>
            </a:pPr>
            <a:r>
              <a:rPr lang="en-US" sz="2200" dirty="0" smtClean="0"/>
              <a:t>     -World-view</a:t>
            </a:r>
            <a:r>
              <a:rPr lang="en-US" sz="2200" dirty="0"/>
              <a:t>: Processes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simulation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Advantages:</a:t>
            </a:r>
          </a:p>
          <a:p>
            <a:pPr>
              <a:buNone/>
            </a:pPr>
            <a:r>
              <a:rPr lang="en-US" sz="2200" dirty="0" smtClean="0"/>
              <a:t>     -Very </a:t>
            </a:r>
            <a:r>
              <a:rPr lang="en-US" sz="2200" dirty="0"/>
              <a:t>quick development of complex models </a:t>
            </a:r>
          </a:p>
          <a:p>
            <a:pPr>
              <a:buNone/>
            </a:pPr>
            <a:r>
              <a:rPr lang="en-US" sz="2200" dirty="0" smtClean="0"/>
              <a:t>     -Short </a:t>
            </a:r>
            <a:r>
              <a:rPr lang="en-US" sz="2200" dirty="0"/>
              <a:t>learning cycle </a:t>
            </a:r>
          </a:p>
          <a:p>
            <a:pPr>
              <a:buNone/>
            </a:pPr>
            <a:r>
              <a:rPr lang="en-US" sz="2200" dirty="0" smtClean="0"/>
              <a:t>     -No </a:t>
            </a:r>
            <a:r>
              <a:rPr lang="en-US" sz="2200" dirty="0"/>
              <a:t>programming--minimal errors in usage </a:t>
            </a:r>
          </a:p>
          <a:p>
            <a:endParaRPr lang="en-US" sz="2200" dirty="0"/>
          </a:p>
          <a:p>
            <a:r>
              <a:rPr lang="en-US" sz="2200" dirty="0" smtClean="0"/>
              <a:t>Disadvantages</a:t>
            </a:r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-High </a:t>
            </a:r>
            <a:r>
              <a:rPr lang="en-US" sz="2200" dirty="0"/>
              <a:t>cost of software </a:t>
            </a:r>
          </a:p>
          <a:p>
            <a:pPr>
              <a:buNone/>
            </a:pPr>
            <a:r>
              <a:rPr lang="en-US" sz="2200" dirty="0" smtClean="0"/>
              <a:t>     -Limited </a:t>
            </a:r>
            <a:r>
              <a:rPr lang="en-US" sz="2200" dirty="0"/>
              <a:t>scope of applicability </a:t>
            </a:r>
          </a:p>
          <a:p>
            <a:pPr>
              <a:buNone/>
            </a:pPr>
            <a:r>
              <a:rPr lang="en-US" sz="2200" dirty="0" smtClean="0"/>
              <a:t>     -Limited </a:t>
            </a:r>
            <a:r>
              <a:rPr lang="en-US" sz="2200" dirty="0"/>
              <a:t>flexibility (may not fit your specific application)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simulation packages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sz="2200" dirty="0"/>
              <a:t>NETWORK II.5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-Simulator </a:t>
            </a:r>
            <a:r>
              <a:rPr lang="en-US" sz="2200" dirty="0"/>
              <a:t>for computer systems </a:t>
            </a:r>
          </a:p>
          <a:p>
            <a:endParaRPr lang="en-US" sz="2200" dirty="0"/>
          </a:p>
          <a:p>
            <a:r>
              <a:rPr lang="en-US" sz="2200" dirty="0"/>
              <a:t>The Network Simulator - ns-2 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 -http</a:t>
            </a:r>
            <a:r>
              <a:rPr lang="en-US" sz="2200" dirty="0"/>
              <a:t>://www.isi.edu/nsnam/ns/ </a:t>
            </a:r>
          </a:p>
          <a:p>
            <a:endParaRPr lang="en-US" sz="2200" dirty="0"/>
          </a:p>
          <a:p>
            <a:r>
              <a:rPr lang="en-US" sz="2200" dirty="0"/>
              <a:t>OPNET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-Simulator </a:t>
            </a:r>
            <a:r>
              <a:rPr lang="en-US" sz="2200" dirty="0"/>
              <a:t>for communication networks, including wireless networks </a:t>
            </a:r>
          </a:p>
          <a:p>
            <a:endParaRPr lang="en-US" sz="2200" dirty="0"/>
          </a:p>
          <a:p>
            <a:r>
              <a:rPr lang="en-US" sz="2200" dirty="0"/>
              <a:t>COMNET III </a:t>
            </a:r>
            <a:endParaRPr lang="en-US" sz="2200" dirty="0" smtClean="0"/>
          </a:p>
          <a:p>
            <a:pPr>
              <a:buNone/>
            </a:pPr>
            <a:r>
              <a:rPr lang="en-US" sz="2200" dirty="0" smtClean="0"/>
              <a:t>      -Simulator </a:t>
            </a:r>
            <a:r>
              <a:rPr lang="en-US" sz="2200" dirty="0"/>
              <a:t>for communications networks </a:t>
            </a:r>
            <a:endParaRPr lang="en-US" sz="2200" dirty="0" smtClean="0"/>
          </a:p>
          <a:p>
            <a:pPr>
              <a:buNone/>
            </a:pPr>
            <a:endParaRPr lang="en-US" sz="2200" dirty="0"/>
          </a:p>
          <a:p>
            <a:r>
              <a:rPr lang="en-US" sz="2200" dirty="0"/>
              <a:t>SIMFACTORY </a:t>
            </a:r>
            <a:endParaRPr lang="en-US" sz="2200" dirty="0" smtClean="0"/>
          </a:p>
          <a:p>
            <a:pPr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-Simulator </a:t>
            </a:r>
            <a:r>
              <a:rPr lang="en-US" sz="2200" dirty="0"/>
              <a:t>for manufacturing operations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Modeling </a:t>
            </a:r>
            <a:r>
              <a:rPr lang="en-US" sz="2000" dirty="0"/>
              <a:t>is to develop an abstraction of a system. </a:t>
            </a:r>
          </a:p>
          <a:p>
            <a:r>
              <a:rPr lang="en-US" sz="2000" dirty="0"/>
              <a:t>A good model should capture only the relevant information, ignore the </a:t>
            </a:r>
            <a:r>
              <a:rPr lang="en-US" sz="2000" dirty="0" smtClean="0"/>
              <a:t>irrelevant </a:t>
            </a:r>
            <a:r>
              <a:rPr lang="en-US" sz="2000" dirty="0"/>
              <a:t>information. </a:t>
            </a:r>
          </a:p>
          <a:p>
            <a:r>
              <a:rPr lang="en-US" sz="2000" dirty="0"/>
              <a:t>What is relevant (or </a:t>
            </a:r>
            <a:r>
              <a:rPr lang="en-US" sz="2000" dirty="0" smtClean="0"/>
              <a:t>irrelevant) </a:t>
            </a:r>
            <a:r>
              <a:rPr lang="en-US" sz="2000" dirty="0"/>
              <a:t>depends on your modeling goal.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27649" name="Picture 1" descr="C:\Users\Feng Gu\AppData\Roaming\Tencent\Users\55982844\QQ\WinTemp\RichOle\((@%VGKZRSY9FCV}4333]3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33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endParaRPr lang="en-US" sz="1300" dirty="0"/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from</a:t>
            </a:r>
            <a:r>
              <a:rPr lang="en-US" sz="1300" dirty="0"/>
              <a:t>: Michael W. Macy, Social Life in </a:t>
            </a:r>
            <a:r>
              <a:rPr lang="en-US" sz="1300" dirty="0" err="1"/>
              <a:t>Silico</a:t>
            </a:r>
            <a:r>
              <a:rPr lang="en-US" sz="1300" dirty="0"/>
              <a:t>: Population Health from the Bottom Up, presentation in NIH, July 13, 2007 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558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dirty="0" smtClean="0"/>
              <a:t>from</a:t>
            </a:r>
            <a:r>
              <a:rPr lang="en-US" sz="1200" dirty="0"/>
              <a:t>: Michael W. Macy, Social Life in </a:t>
            </a:r>
            <a:r>
              <a:rPr lang="en-US" sz="1200" dirty="0" err="1"/>
              <a:t>Silico</a:t>
            </a:r>
            <a:r>
              <a:rPr lang="en-US" sz="1200" dirty="0"/>
              <a:t>: Population Health from the Bottom Up, presentation in NIH, July 13, 2007 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9" y="228600"/>
            <a:ext cx="8144933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General View of M&amp;S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General View of </a:t>
            </a:r>
            <a:r>
              <a:rPr lang="en-US" dirty="0" smtClean="0"/>
              <a:t>M&amp;S</a:t>
            </a:r>
            <a:endParaRPr lang="en-US" dirty="0"/>
          </a:p>
          <a:p>
            <a:r>
              <a:rPr lang="en-US" dirty="0"/>
              <a:t>System </a:t>
            </a:r>
          </a:p>
          <a:p>
            <a:r>
              <a:rPr lang="en-US" dirty="0"/>
              <a:t>Model </a:t>
            </a:r>
          </a:p>
          <a:p>
            <a:r>
              <a:rPr lang="en-US" dirty="0"/>
              <a:t>Experiment </a:t>
            </a:r>
          </a:p>
          <a:p>
            <a:r>
              <a:rPr lang="en-US" dirty="0"/>
              <a:t>Simulation </a:t>
            </a:r>
          </a:p>
          <a:p>
            <a:r>
              <a:rPr lang="en-US" dirty="0"/>
              <a:t>Why M&amp;S </a:t>
            </a:r>
          </a:p>
          <a:p>
            <a:r>
              <a:rPr lang="en-US" dirty="0"/>
              <a:t>Simulation languages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Sometimes </a:t>
            </a:r>
            <a:r>
              <a:rPr lang="en-US" sz="2000" dirty="0"/>
              <a:t>we do not have a full understanding of the systems under study (e.g., a social system). </a:t>
            </a:r>
            <a:endParaRPr lang="en-US" sz="2000" dirty="0" smtClean="0"/>
          </a:p>
          <a:p>
            <a:pPr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-How </a:t>
            </a:r>
            <a:r>
              <a:rPr lang="en-US" sz="2000" dirty="0"/>
              <a:t>can we develop good models for these systems? </a:t>
            </a:r>
          </a:p>
          <a:p>
            <a:pPr lvl="1">
              <a:buNone/>
            </a:pPr>
            <a:r>
              <a:rPr lang="en-US" sz="2000" dirty="0"/>
              <a:t>-</a:t>
            </a:r>
            <a:r>
              <a:rPr lang="en-US" sz="2000" dirty="0" smtClean="0"/>
              <a:t>Does </a:t>
            </a:r>
            <a:r>
              <a:rPr lang="en-US" sz="2000" dirty="0"/>
              <a:t>it mean the simulation results are built into the model (we build a model to generate results that we wanted to see)? </a:t>
            </a:r>
            <a:endParaRPr lang="en-US" sz="2000" dirty="0" smtClean="0"/>
          </a:p>
          <a:p>
            <a:pPr lvl="1">
              <a:buNone/>
            </a:pPr>
            <a:r>
              <a:rPr lang="en-US" sz="2000" dirty="0" smtClean="0"/>
              <a:t>     The </a:t>
            </a:r>
            <a:r>
              <a:rPr lang="en-US" sz="2000" dirty="0"/>
              <a:t>principles built into the model should be as objective (not subjective) as possible. </a:t>
            </a:r>
          </a:p>
          <a:p>
            <a:pPr lvl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Hypothesis </a:t>
            </a:r>
            <a:r>
              <a:rPr lang="en-US" sz="2000" dirty="0"/>
              <a:t>can be built into the model, but then the purpose is to test if the hypothesis leads to expected outputs.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aspect of systems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Levels of system specification</a:t>
            </a:r>
          </a:p>
          <a:p>
            <a:r>
              <a:rPr lang="en-US" dirty="0" smtClean="0"/>
              <a:t>Systems specification formalisms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System theory distinguishes between system</a:t>
            </a:r>
          </a:p>
          <a:p>
            <a:pPr>
              <a:buNone/>
            </a:pPr>
            <a:r>
              <a:rPr lang="en-US" sz="2000" dirty="0" smtClean="0"/>
              <a:t>     - Structure (the inner constitution of a system)</a:t>
            </a:r>
          </a:p>
          <a:p>
            <a:pPr>
              <a:buNone/>
            </a:pPr>
            <a:r>
              <a:rPr lang="en-US" sz="2000" dirty="0" smtClean="0"/>
              <a:t>      - Behavior (the outer manifestation)</a:t>
            </a:r>
          </a:p>
          <a:p>
            <a:r>
              <a:rPr lang="en-US" sz="2000" dirty="0" smtClean="0"/>
              <a:t>The internal structure of a system includes its state and state transition mechanism as well as the state-to-output mapping.</a:t>
            </a:r>
          </a:p>
          <a:p>
            <a:r>
              <a:rPr lang="en-US" sz="2000" dirty="0" smtClean="0"/>
              <a:t>Two relations:</a:t>
            </a:r>
          </a:p>
          <a:p>
            <a:pPr>
              <a:buNone/>
            </a:pPr>
            <a:r>
              <a:rPr lang="en-US" sz="2000" dirty="0" smtClean="0"/>
              <a:t>     - From structure to behavior: Knowing the structure allows us to deduce (analyze, </a:t>
            </a:r>
            <a:r>
              <a:rPr lang="en-US" sz="2000" dirty="0" smtClean="0"/>
              <a:t>simulate its behavior).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- From Behavior to structure: the modeling process</a:t>
            </a:r>
            <a:endParaRPr lang="en-US" sz="2000" dirty="0"/>
          </a:p>
        </p:txBody>
      </p:sp>
      <p:pic>
        <p:nvPicPr>
          <p:cNvPr id="1025" name="Picture 1" descr="C:\Users\Feng Gu\AppData\Roaming\Tencent\Users\55982844\QQ\WinTemp\RichOle\%WQ0}W4ANO3IAT~Q4L[T$Q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876800"/>
            <a:ext cx="5917474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and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Decomposition: how a system may be broken down into component systems.</a:t>
            </a:r>
          </a:p>
          <a:p>
            <a:r>
              <a:rPr lang="en-US" sz="2000" dirty="0" smtClean="0"/>
              <a:t>Composition: how component systems may be coupled to form a larger system.</a:t>
            </a:r>
          </a:p>
          <a:p>
            <a:r>
              <a:rPr lang="en-US" sz="2000" dirty="0" smtClean="0"/>
              <a:t>System theory is closed under composition in that the structure and behavior of a composition of systems can be expressed in the original system theory terms.</a:t>
            </a:r>
          </a:p>
          <a:p>
            <a:r>
              <a:rPr lang="en-US" sz="2000" dirty="0" smtClean="0"/>
              <a:t>Hierarchical construction.</a:t>
            </a:r>
          </a:p>
          <a:p>
            <a:r>
              <a:rPr lang="en-US" sz="2000" dirty="0" smtClean="0"/>
              <a:t>Question: How about OO?</a:t>
            </a:r>
          </a:p>
          <a:p>
            <a:pPr>
              <a:buNone/>
            </a:pPr>
            <a:r>
              <a:rPr lang="en-US" sz="2000" dirty="0" smtClean="0"/>
              <a:t>     - The composition of multiple objects is not an object, It is a subsystem. </a:t>
            </a: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construction</a:t>
            </a:r>
            <a:endParaRPr lang="en-US" dirty="0"/>
          </a:p>
        </p:txBody>
      </p:sp>
      <p:pic>
        <p:nvPicPr>
          <p:cNvPr id="46081" name="Picture 1" descr="C:\Users\Feng Gu\AppData\Roaming\Tencent\Users\55982844\QQ\WinTemp\RichOle\R9$2P1II[I3TB]F%~F2}QK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705600" cy="5159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Decomposition and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Modular systems have recognized input and output ports through which all interaction with the environment occurs</a:t>
            </a:r>
          </a:p>
          <a:p>
            <a:r>
              <a:rPr lang="en-US" sz="2000" dirty="0" smtClean="0"/>
              <a:t>They can be coupled together</a:t>
            </a:r>
          </a:p>
          <a:p>
            <a:r>
              <a:rPr lang="en-US" sz="2000" dirty="0" smtClean="0"/>
              <a:t>The difference between decomposed systems and under-composed systems provides a first introduction to levels of system specification.</a:t>
            </a:r>
            <a:endParaRPr lang="en-US" sz="2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900" dirty="0" smtClean="0"/>
              <a:t>We view systems as having input and output ports through which they can interact with other systems.</a:t>
            </a:r>
          </a:p>
          <a:p>
            <a:r>
              <a:rPr lang="en-US" sz="2900" dirty="0" smtClean="0"/>
              <a:t>The term “port” signifies a specific means of interacting with the system. Ports are the only channel through which one can interact with the system.</a:t>
            </a:r>
          </a:p>
          <a:p>
            <a:r>
              <a:rPr lang="en-US" sz="2900" dirty="0" smtClean="0"/>
              <a:t>The time-indexed inputs to systems are called input trajectories.</a:t>
            </a:r>
          </a:p>
          <a:p>
            <a:r>
              <a:rPr lang="en-US" sz="2900" dirty="0" smtClean="0"/>
              <a:t>The time-indexed outputs are called output trajectories.</a:t>
            </a:r>
          </a:p>
          <a:p>
            <a:r>
              <a:rPr lang="en-US" sz="2900" dirty="0" smtClean="0"/>
              <a:t>State and initial state</a:t>
            </a:r>
          </a:p>
          <a:p>
            <a:r>
              <a:rPr lang="en-US" sz="2900" dirty="0" smtClean="0"/>
              <a:t>Examples: the heating system of the building; a lecture classroom</a:t>
            </a:r>
            <a:endParaRPr lang="en-US" sz="2900" dirty="0"/>
          </a:p>
        </p:txBody>
      </p:sp>
      <p:pic>
        <p:nvPicPr>
          <p:cNvPr id="48129" name="Picture 1" descr="C:\Users\Feng Gu\AppData\Roaming\Tencent\Users\55982844\QQ\WinTemp\RichOle\2BE806)1H2R7H)]7WX~8XQ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19200"/>
            <a:ext cx="5476875" cy="1857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forest system</a:t>
            </a:r>
            <a:endParaRPr lang="en-US" dirty="0"/>
          </a:p>
        </p:txBody>
      </p:sp>
      <p:pic>
        <p:nvPicPr>
          <p:cNvPr id="50177" name="Picture 1" descr="C:\Users\Feng Gu\AppData\Roaming\Tencent\Users\55982844\QQ\WinTemp\RichOle\5IPAF[@79RLJC[`2D(IJ7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7848600" cy="50873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Object 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Both objects and system models share a concept of internal state</a:t>
            </a:r>
          </a:p>
          <a:p>
            <a:r>
              <a:rPr lang="en-US" sz="2000" dirty="0" smtClean="0"/>
              <a:t>However, mathematical systems are </a:t>
            </a:r>
            <a:r>
              <a:rPr lang="en-US" sz="2000" dirty="0" smtClean="0"/>
              <a:t>formal </a:t>
            </a:r>
            <a:r>
              <a:rPr lang="en-US" sz="2000" dirty="0" smtClean="0"/>
              <a:t>structures that operate on a time base, whereas programming objects typically do not have an associated temporal semantics. Also, objects are not hierarchical or modular in the sense as described before.</a:t>
            </a:r>
          </a:p>
          <a:p>
            <a:r>
              <a:rPr lang="en-US" sz="2000" dirty="0" smtClean="0"/>
              <a:t>The coupling concepts provides advantages</a:t>
            </a:r>
          </a:p>
          <a:p>
            <a:pPr>
              <a:buNone/>
            </a:pPr>
            <a:r>
              <a:rPr lang="en-US" sz="2000" dirty="0" smtClean="0"/>
              <a:t>     - </a:t>
            </a:r>
            <a:r>
              <a:rPr lang="en-US" sz="2000" dirty="0" smtClean="0"/>
              <a:t>A model can be developed and tested as a stand-alone unit</a:t>
            </a:r>
          </a:p>
          <a:p>
            <a:pPr>
              <a:buNone/>
            </a:pPr>
            <a:r>
              <a:rPr lang="en-US" sz="2000" dirty="0" smtClean="0"/>
              <a:t>     -Be placed in a model repository and reactivated at will</a:t>
            </a:r>
          </a:p>
          <a:p>
            <a:pPr>
              <a:buNone/>
            </a:pPr>
            <a:r>
              <a:rPr lang="en-US" sz="2000" dirty="0" smtClean="0"/>
              <a:t>     - Be reused in any application context in which its behavior is appropriate and couplings to other components makes sense</a:t>
            </a:r>
          </a:p>
          <a:p>
            <a:r>
              <a:rPr lang="en-US" sz="2000" dirty="0" smtClean="0"/>
              <a:t>From performance point of view., OO is more efficient.</a:t>
            </a:r>
          </a:p>
          <a:p>
            <a:r>
              <a:rPr lang="en-US" sz="2000" dirty="0" smtClean="0"/>
              <a:t>OO provides supporting computation mechanism for system modeling. </a:t>
            </a:r>
            <a:endParaRPr lang="en-US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system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0: source; Level 1: data; Level 2: generative; Level 3: structure</a:t>
            </a:r>
          </a:p>
          <a:p>
            <a:r>
              <a:rPr lang="en-US" dirty="0" smtClean="0"/>
              <a:t>System analysis: moving from higher to lower levels.</a:t>
            </a:r>
          </a:p>
          <a:p>
            <a:r>
              <a:rPr lang="en-US" dirty="0" smtClean="0"/>
              <a:t>System inference: moving from lower to higher levels. Here the system already exists.</a:t>
            </a:r>
          </a:p>
          <a:p>
            <a:r>
              <a:rPr lang="en-US" dirty="0" smtClean="0"/>
              <a:t>System design: moving from lower to higher levels. Here the system does not exist.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/>
              <a:t>A system is an object or collection of objects whose properties we want to study. </a:t>
            </a:r>
          </a:p>
          <a:p>
            <a:r>
              <a:rPr lang="en-US" dirty="0" smtClean="0"/>
              <a:t>(</a:t>
            </a:r>
            <a:r>
              <a:rPr lang="en-US" dirty="0"/>
              <a:t>From ACIMS website): Real or virtual environment viewed as a source of observational data or more specifically, behavior. </a:t>
            </a:r>
          </a:p>
          <a:p>
            <a:r>
              <a:rPr lang="en-US" dirty="0" smtClean="0"/>
              <a:t>Why </a:t>
            </a:r>
            <a:r>
              <a:rPr lang="en-US" dirty="0"/>
              <a:t>do we want to “study” a system?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-Study </a:t>
            </a:r>
            <a:r>
              <a:rPr lang="en-US" dirty="0"/>
              <a:t>a system to understand it in order to build it. This is the </a:t>
            </a:r>
            <a:r>
              <a:rPr lang="en-US" dirty="0" smtClean="0"/>
              <a:t>  engineering </a:t>
            </a:r>
            <a:r>
              <a:rPr lang="en-US" dirty="0"/>
              <a:t>point of view. </a:t>
            </a:r>
          </a:p>
          <a:p>
            <a:pPr>
              <a:buNone/>
            </a:pPr>
            <a:r>
              <a:rPr lang="en-US" dirty="0" smtClean="0"/>
              <a:t>      -Satisfy </a:t>
            </a:r>
            <a:r>
              <a:rPr lang="en-US" dirty="0"/>
              <a:t>human curiosity, e.g. </a:t>
            </a:r>
            <a:r>
              <a:rPr lang="en-US" dirty="0" smtClean="0"/>
              <a:t>, to </a:t>
            </a:r>
            <a:r>
              <a:rPr lang="en-US" dirty="0"/>
              <a:t>understand more about nature—the natural science viewpoint. </a:t>
            </a:r>
          </a:p>
          <a:p>
            <a:r>
              <a:rPr lang="en-US" dirty="0" smtClean="0"/>
              <a:t>A </a:t>
            </a:r>
            <a:r>
              <a:rPr lang="en-US" dirty="0"/>
              <a:t>system can contain subsystems which are themselves systems. </a:t>
            </a:r>
          </a:p>
          <a:p>
            <a:r>
              <a:rPr lang="en-US" dirty="0" smtClean="0"/>
              <a:t>Natural </a:t>
            </a:r>
            <a:r>
              <a:rPr lang="en-US" dirty="0"/>
              <a:t>and </a:t>
            </a:r>
            <a:r>
              <a:rPr lang="en-US" dirty="0" smtClean="0"/>
              <a:t>artificial </a:t>
            </a:r>
            <a:r>
              <a:rPr lang="en-US" dirty="0"/>
              <a:t>systems </a:t>
            </a:r>
          </a:p>
          <a:p>
            <a:r>
              <a:rPr lang="en-US" dirty="0" smtClean="0"/>
              <a:t>An </a:t>
            </a:r>
            <a:r>
              <a:rPr lang="en-US" dirty="0"/>
              <a:t>important property of systems is that they should be observable.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-</a:t>
            </a:r>
            <a:r>
              <a:rPr lang="en-US" dirty="0" smtClean="0"/>
              <a:t>Input </a:t>
            </a:r>
            <a:r>
              <a:rPr lang="en-US" dirty="0"/>
              <a:t>and </a:t>
            </a:r>
            <a:r>
              <a:rPr lang="en-US" dirty="0" smtClean="0"/>
              <a:t>output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systems specification</a:t>
            </a:r>
            <a:endParaRPr lang="en-US" dirty="0"/>
          </a:p>
        </p:txBody>
      </p:sp>
      <p:pic>
        <p:nvPicPr>
          <p:cNvPr id="53249" name="Picture 1" descr="C:\Users\Feng Gu\AppData\Roaming\Tencent\Users\55982844\QQ\WinTemp\RichOle\{CU$_0E$D)0YOWM[GP]R@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371599"/>
            <a:ext cx="8610600" cy="50414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specification formalism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DESS: differential equation</a:t>
            </a:r>
          </a:p>
          <a:p>
            <a:r>
              <a:rPr lang="en-US" dirty="0" smtClean="0"/>
              <a:t>DTSS: difference equation</a:t>
            </a:r>
          </a:p>
          <a:p>
            <a:r>
              <a:rPr lang="en-US" dirty="0" smtClean="0"/>
              <a:t>DEVS: discrete event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continuous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2900" dirty="0" smtClean="0"/>
              <a:t>One can imagine it as a reservoir with infinite capacity. Whatever is put into the reservoir is accumulated – with a negative input value meaning outflow. The state of the reservoir is its current contents. When we want to express this in equation form we need a variable to represent the current contents. This is our state variable q. The current input x represents the rate of current change of the contents which we express by equation</a:t>
            </a:r>
          </a:p>
          <a:p>
            <a:pPr>
              <a:buNone/>
            </a:pPr>
            <a:r>
              <a:rPr lang="en-US" sz="2900" dirty="0" smtClean="0"/>
              <a:t>        d q(t)/</a:t>
            </a:r>
            <a:r>
              <a:rPr lang="en-US" sz="2900" dirty="0" err="1" smtClean="0"/>
              <a:t>dt</a:t>
            </a:r>
            <a:r>
              <a:rPr lang="en-US" sz="2900" dirty="0" smtClean="0"/>
              <a:t>=x(t)</a:t>
            </a:r>
          </a:p>
          <a:p>
            <a:pPr>
              <a:buNone/>
            </a:pPr>
            <a:r>
              <a:rPr lang="en-US" sz="2900" dirty="0" smtClean="0"/>
              <a:t>And the output y is equal to the current state </a:t>
            </a:r>
          </a:p>
          <a:p>
            <a:pPr>
              <a:buNone/>
            </a:pPr>
            <a:r>
              <a:rPr lang="en-US" sz="2900" dirty="0" smtClean="0"/>
              <a:t>y(t)=q(t). </a:t>
            </a:r>
            <a:endParaRPr lang="en-US" sz="2900" dirty="0"/>
          </a:p>
        </p:txBody>
      </p:sp>
      <p:pic>
        <p:nvPicPr>
          <p:cNvPr id="56322" name="Picture 2" descr="C:\Users\Feng Gu\AppData\Roaming\Tencent\Users\55982844\QQ\WinTemp\RichOle\}0S(RIX)W]L[AF3A%~`QC`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038725" cy="1943100"/>
          </a:xfrm>
          <a:prstGeom prst="rect">
            <a:avLst/>
          </a:prstGeom>
          <a:noFill/>
        </p:spPr>
      </p:pic>
      <p:pic>
        <p:nvPicPr>
          <p:cNvPr id="56323" name="Picture 3" descr="C:\Users\Feng Gu\AppData\Roaming\Tencent\Users\55982844\QQ\WinTemp\RichOle\N}`W%O1~2_1OK3F]YHRW7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5181600"/>
            <a:ext cx="21336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time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900" dirty="0" smtClean="0"/>
              <a:t>Continuous systems-differential equation system specification. Example: a water tank, a heat diffusion system, etc.</a:t>
            </a:r>
          </a:p>
          <a:p>
            <a:r>
              <a:rPr lang="en-US" sz="2900" dirty="0" smtClean="0"/>
              <a:t>Discrete time systems-difference equation-discrete time system specification. Example: computer implementation for a water tank, a heat diffusion system, weather change in a daily basis, etc.</a:t>
            </a:r>
          </a:p>
          <a:p>
            <a:r>
              <a:rPr lang="en-US" sz="2900" dirty="0" smtClean="0"/>
              <a:t>Discrete event systems?</a:t>
            </a:r>
            <a:endParaRPr lang="en-US" sz="2900" dirty="0"/>
          </a:p>
        </p:txBody>
      </p:sp>
      <p:pic>
        <p:nvPicPr>
          <p:cNvPr id="58369" name="Picture 1" descr="C:\Users\Feng Gu\AppData\Roaming\Tencent\Users\55982844\QQ\WinTemp\RichOle\EYBVC)U0H%EY$_%[]EZ_~2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67542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event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200" dirty="0" smtClean="0"/>
              <a:t>The system is driven by event.</a:t>
            </a:r>
          </a:p>
          <a:p>
            <a:r>
              <a:rPr lang="en-US" sz="2200" dirty="0" smtClean="0"/>
              <a:t>Discrete time system is a special case of discrete event systems.</a:t>
            </a:r>
          </a:p>
          <a:p>
            <a:r>
              <a:rPr lang="en-US" sz="2200" dirty="0" smtClean="0"/>
              <a:t>Discrete event system specification (DEVS)</a:t>
            </a:r>
          </a:p>
          <a:p>
            <a:r>
              <a:rPr lang="en-US" sz="2200" dirty="0" smtClean="0"/>
              <a:t>FSM, </a:t>
            </a:r>
            <a:r>
              <a:rPr lang="en-US" sz="2200" dirty="0" err="1" smtClean="0"/>
              <a:t>petri</a:t>
            </a:r>
            <a:r>
              <a:rPr lang="en-US" sz="2200" dirty="0" smtClean="0"/>
              <a:t> net, etc.</a:t>
            </a:r>
            <a:endParaRPr lang="en-US" sz="2200" dirty="0"/>
          </a:p>
        </p:txBody>
      </p:sp>
      <p:pic>
        <p:nvPicPr>
          <p:cNvPr id="59393" name="Picture 1" descr="C:\Users\Feng Gu\AppData\Roaming\Tencent\Users\55982844\QQ\WinTemp\RichOle\X4ZY5XQC`BUP6P}(Y~PF1`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371600"/>
            <a:ext cx="7513557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 &amp; S framework</a:t>
            </a:r>
            <a:endParaRPr lang="en-US" dirty="0"/>
          </a:p>
        </p:txBody>
      </p:sp>
      <p:pic>
        <p:nvPicPr>
          <p:cNvPr id="60417" name="Picture 1" descr="C:\Users\Feng Gu\AppData\Roaming\Tencent\Users\55982844\QQ\WinTemp\RichOle\(JCMF{}6~933EDHT~PX0[}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0" y="1447800"/>
            <a:ext cx="8645495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Model, simulator, real system, and EF</a:t>
            </a:r>
          </a:p>
          <a:p>
            <a:pPr>
              <a:buNone/>
            </a:pPr>
            <a:r>
              <a:rPr lang="en-US" dirty="0" smtClean="0"/>
              <a:t>    -Real system</a:t>
            </a:r>
          </a:p>
          <a:p>
            <a:pPr>
              <a:buNone/>
            </a:pPr>
            <a:r>
              <a:rPr lang="en-US" dirty="0" smtClean="0"/>
              <a:t>    -Model</a:t>
            </a:r>
          </a:p>
          <a:p>
            <a:pPr>
              <a:buNone/>
            </a:pPr>
            <a:r>
              <a:rPr lang="en-US" dirty="0" smtClean="0"/>
              <a:t>    - Simulator</a:t>
            </a:r>
          </a:p>
          <a:p>
            <a:pPr>
              <a:buNone/>
            </a:pPr>
            <a:r>
              <a:rPr lang="en-US" dirty="0" smtClean="0"/>
              <a:t>    -Experimental frame</a:t>
            </a:r>
          </a:p>
          <a:p>
            <a:r>
              <a:rPr lang="en-US" dirty="0" smtClean="0"/>
              <a:t>How about a structure of EF?</a:t>
            </a:r>
          </a:p>
          <a:p>
            <a:pPr>
              <a:buNone/>
            </a:pPr>
            <a:r>
              <a:rPr lang="en-US" dirty="0" smtClean="0"/>
              <a:t>    -Generator</a:t>
            </a:r>
          </a:p>
          <a:p>
            <a:pPr>
              <a:buNone/>
            </a:pPr>
            <a:r>
              <a:rPr lang="en-US" dirty="0" smtClean="0"/>
              <a:t>    -Transducer</a:t>
            </a:r>
          </a:p>
          <a:p>
            <a:pPr>
              <a:buNone/>
            </a:pPr>
            <a:r>
              <a:rPr lang="en-US" dirty="0" smtClean="0"/>
              <a:t>    -Acceptor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Time-logic time, real time, wall clock time,…</a:t>
            </a:r>
          </a:p>
          <a:p>
            <a:pPr>
              <a:buNone/>
            </a:pPr>
            <a:r>
              <a:rPr lang="en-US" dirty="0" smtClean="0"/>
              <a:t>    -logical time vs. physical time</a:t>
            </a:r>
          </a:p>
          <a:p>
            <a:pPr>
              <a:buNone/>
            </a:pPr>
            <a:r>
              <a:rPr lang="en-US" dirty="0" smtClean="0"/>
              <a:t>    -local time  vs. global time</a:t>
            </a:r>
          </a:p>
          <a:p>
            <a:r>
              <a:rPr lang="en-US" dirty="0" smtClean="0"/>
              <a:t>Different types of simulation</a:t>
            </a:r>
          </a:p>
          <a:p>
            <a:pPr>
              <a:buNone/>
            </a:pPr>
            <a:r>
              <a:rPr lang="en-US" dirty="0" smtClean="0"/>
              <a:t>    -Fast simulation vs. real time simulation</a:t>
            </a:r>
          </a:p>
          <a:p>
            <a:pPr>
              <a:buNone/>
            </a:pPr>
            <a:r>
              <a:rPr lang="en-US" dirty="0" smtClean="0"/>
              <a:t>    -Centralized simulation vs. distributed simulation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Random number generation</a:t>
            </a:r>
          </a:p>
          <a:p>
            <a:r>
              <a:rPr lang="en-US" dirty="0" smtClean="0"/>
              <a:t>Simulation correctness</a:t>
            </a:r>
          </a:p>
          <a:p>
            <a:pPr>
              <a:buNone/>
            </a:pPr>
            <a:r>
              <a:rPr lang="en-US" dirty="0" smtClean="0"/>
              <a:t>    -logical simulator</a:t>
            </a:r>
          </a:p>
          <a:p>
            <a:pPr>
              <a:buNone/>
            </a:pPr>
            <a:r>
              <a:rPr lang="en-US" dirty="0" smtClean="0"/>
              <a:t>    -multiple runs of the same simulation</a:t>
            </a:r>
          </a:p>
          <a:p>
            <a:pPr>
              <a:buNone/>
            </a:pPr>
            <a:r>
              <a:rPr lang="en-US" dirty="0" smtClean="0"/>
              <a:t>    -random number is not considered as </a:t>
            </a:r>
            <a:r>
              <a:rPr lang="en-US" dirty="0" err="1" smtClean="0"/>
              <a:t>stochasticity</a:t>
            </a:r>
            <a:r>
              <a:rPr lang="en-US" dirty="0" smtClean="0"/>
              <a:t> if random number is repeatable</a:t>
            </a:r>
          </a:p>
          <a:p>
            <a:pPr>
              <a:buNone/>
            </a:pPr>
            <a:r>
              <a:rPr lang="en-US" dirty="0" smtClean="0"/>
              <a:t>    -</a:t>
            </a:r>
            <a:r>
              <a:rPr lang="en-US" dirty="0" err="1" smtClean="0"/>
              <a:t>stochasticity</a:t>
            </a:r>
            <a:r>
              <a:rPr lang="en-US" dirty="0" smtClean="0"/>
              <a:t> at the model level such as a bag of messages that are not explicitly specified which one to process first. </a:t>
            </a:r>
            <a:r>
              <a:rPr lang="en-US" dirty="0" err="1" smtClean="0"/>
              <a:t>Stochasticity</a:t>
            </a:r>
            <a:r>
              <a:rPr lang="en-US" dirty="0" smtClean="0"/>
              <a:t> at the simulation level-not allowed, however is hard to </a:t>
            </a:r>
            <a:r>
              <a:rPr lang="en-US" smtClean="0"/>
              <a:t>prevent especially </a:t>
            </a:r>
            <a:r>
              <a:rPr lang="en-US" dirty="0" smtClean="0"/>
              <a:t>in parallel and distributed simulation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Controllable: we can influence their behavior through inputs </a:t>
            </a:r>
          </a:p>
          <a:p>
            <a:r>
              <a:rPr lang="en-US" dirty="0"/>
              <a:t>U</a:t>
            </a:r>
            <a:r>
              <a:rPr lang="en-US" dirty="0" smtClean="0"/>
              <a:t>ncontrollable </a:t>
            </a:r>
            <a:endParaRPr lang="en-US" dirty="0"/>
          </a:p>
          <a:p>
            <a:r>
              <a:rPr lang="en-US" dirty="0" smtClean="0"/>
              <a:t>Observable: : from the output, we can determine the behavior of the system</a:t>
            </a:r>
            <a:endParaRPr lang="en-US" dirty="0" smtClean="0"/>
          </a:p>
          <a:p>
            <a:r>
              <a:rPr lang="en-US" dirty="0" smtClean="0"/>
              <a:t>Unobservable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5" name="Picture 1" descr="C:\Users\Feng Gu\AppData\Roaming\Tencent\Users\55982844\QQ\WinTemp\RichOle\DVQKJ}1EE~$(L~JABRVUMK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057400"/>
            <a:ext cx="5085244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An experiment is the process of extracting information from a system by exercising its inputs. </a:t>
            </a:r>
          </a:p>
          <a:p>
            <a:r>
              <a:rPr lang="en-US" dirty="0"/>
              <a:t>To perform an experiment on a system it must be both controllable (for inputs) and observable (for outputs). 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-Inaccessible </a:t>
            </a:r>
            <a:r>
              <a:rPr lang="en-US" dirty="0"/>
              <a:t>and uncontrollable inputs are sometimes called disturbance inputs. </a:t>
            </a:r>
          </a:p>
          <a:p>
            <a:pPr>
              <a:buNone/>
            </a:pPr>
            <a:r>
              <a:rPr lang="en-US" dirty="0" smtClean="0"/>
              <a:t>     -Unobservable </a:t>
            </a:r>
            <a:r>
              <a:rPr lang="en-US" dirty="0"/>
              <a:t>outputs are sometimes called internal states. </a:t>
            </a:r>
          </a:p>
          <a:p>
            <a:endParaRPr lang="en-US" dirty="0"/>
          </a:p>
          <a:p>
            <a:r>
              <a:rPr lang="en-US" dirty="0"/>
              <a:t>Practical problems associated with </a:t>
            </a:r>
            <a:r>
              <a:rPr lang="en-US" dirty="0" smtClean="0"/>
              <a:t>experiments.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-The </a:t>
            </a:r>
            <a:r>
              <a:rPr lang="en-US" dirty="0"/>
              <a:t>experiment might be too </a:t>
            </a:r>
            <a:r>
              <a:rPr lang="en-US" dirty="0" smtClean="0"/>
              <a:t>expensive</a:t>
            </a:r>
            <a:endParaRPr lang="en-US" dirty="0"/>
          </a:p>
          <a:p>
            <a:pPr>
              <a:buNone/>
            </a:pPr>
            <a:r>
              <a:rPr lang="en-US" dirty="0" smtClean="0"/>
              <a:t>     -The </a:t>
            </a:r>
            <a:r>
              <a:rPr lang="en-US" dirty="0"/>
              <a:t>experiment might be too dangerous </a:t>
            </a:r>
            <a:r>
              <a:rPr lang="en-US" dirty="0" smtClean="0"/>
              <a:t> (chemical systems)</a:t>
            </a:r>
            <a:endParaRPr lang="en-US" dirty="0"/>
          </a:p>
          <a:p>
            <a:pPr>
              <a:buNone/>
            </a:pPr>
            <a:r>
              <a:rPr lang="en-US" dirty="0" smtClean="0"/>
              <a:t>     -The </a:t>
            </a:r>
            <a:r>
              <a:rPr lang="en-US" dirty="0"/>
              <a:t>system needed for the experiment might not yet </a:t>
            </a:r>
            <a:r>
              <a:rPr lang="en-US" dirty="0" smtClean="0"/>
              <a:t>exist</a:t>
            </a:r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 model of a system is anything an "experiment" can be applied to in order to answer questions about that system. </a:t>
            </a:r>
          </a:p>
          <a:p>
            <a:r>
              <a:rPr lang="en-US" sz="2200" dirty="0"/>
              <a:t>This implies that a model can be used to answer questions about a system without doing experiments on the real system. </a:t>
            </a:r>
          </a:p>
          <a:p>
            <a:r>
              <a:rPr lang="en-US" sz="2200" dirty="0"/>
              <a:t>A model is always related to the system it models and the experiments it can be subject to. A model of a system might be valid for one experiment on the model and invalid for another. </a:t>
            </a:r>
          </a:p>
          <a:p>
            <a:r>
              <a:rPr lang="en-US" sz="2200" dirty="0"/>
              <a:t>The term model validation, always refers to an experiment or a class of </a:t>
            </a:r>
            <a:r>
              <a:rPr lang="en-US" sz="2200" dirty="0" smtClean="0"/>
              <a:t>experiments </a:t>
            </a:r>
            <a:r>
              <a:rPr lang="en-US" sz="2200" dirty="0"/>
              <a:t>to be performed.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1400" dirty="0" smtClean="0"/>
              <a:t>http://www.thepoachedegg.net/the-poached-egg/2010/06/christian-apologetics-blind-men-the-elephant-and-the-zoo.html</a:t>
            </a:r>
            <a:endParaRPr lang="en-US" sz="1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5543550" cy="451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smtClean="0"/>
              <a:t>representation </a:t>
            </a:r>
            <a:r>
              <a:rPr lang="en-US" dirty="0"/>
              <a:t>of an object, a system, or an idea in some form other than that of the entity itself. </a:t>
            </a:r>
            <a:r>
              <a:rPr lang="en-US" dirty="0" smtClean="0"/>
              <a:t>(</a:t>
            </a:r>
            <a:r>
              <a:rPr lang="en-US" dirty="0"/>
              <a:t>Shannon)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2808</Words>
  <Application>Microsoft Office PowerPoint</Application>
  <PresentationFormat>On-screen Show (4:3)</PresentationFormat>
  <Paragraphs>399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Introduction to Systems and Modeling and Simulation</vt:lpstr>
      <vt:lpstr>Weather Prediction Example</vt:lpstr>
      <vt:lpstr>A General View of M&amp;S </vt:lpstr>
      <vt:lpstr>System</vt:lpstr>
      <vt:lpstr>System</vt:lpstr>
      <vt:lpstr>Experiments </vt:lpstr>
      <vt:lpstr>Model</vt:lpstr>
      <vt:lpstr>Model</vt:lpstr>
      <vt:lpstr>Model</vt:lpstr>
      <vt:lpstr>Types of models</vt:lpstr>
      <vt:lpstr>Simulation</vt:lpstr>
      <vt:lpstr>Example of simulation</vt:lpstr>
      <vt:lpstr>Simulation and analytical techniques </vt:lpstr>
      <vt:lpstr>Simulation</vt:lpstr>
      <vt:lpstr>Simulation</vt:lpstr>
      <vt:lpstr>Simulation</vt:lpstr>
      <vt:lpstr>Kinds of mathematical models</vt:lpstr>
      <vt:lpstr>Choose simulation tools </vt:lpstr>
      <vt:lpstr>General purpose languages</vt:lpstr>
      <vt:lpstr>General simulation languages</vt:lpstr>
      <vt:lpstr>General simulation languages</vt:lpstr>
      <vt:lpstr>General simulation languages</vt:lpstr>
      <vt:lpstr>General simulation languages</vt:lpstr>
      <vt:lpstr>Special simulation packages</vt:lpstr>
      <vt:lpstr>Special simulation packages</vt:lpstr>
      <vt:lpstr>Challenges of modeling</vt:lpstr>
      <vt:lpstr>Slide 27</vt:lpstr>
      <vt:lpstr>Slide 28</vt:lpstr>
      <vt:lpstr>Slide 29</vt:lpstr>
      <vt:lpstr>Discussions</vt:lpstr>
      <vt:lpstr>Two aspect of systems theory</vt:lpstr>
      <vt:lpstr>Systems concepts</vt:lpstr>
      <vt:lpstr>Decomposition and composition</vt:lpstr>
      <vt:lpstr>Hierarchical construction</vt:lpstr>
      <vt:lpstr>Decomposition and composition</vt:lpstr>
      <vt:lpstr>System</vt:lpstr>
      <vt:lpstr>A forest system</vt:lpstr>
      <vt:lpstr>Relation to Object Orientation</vt:lpstr>
      <vt:lpstr>Levels of system knowledge</vt:lpstr>
      <vt:lpstr>Hierarchy of systems specification</vt:lpstr>
      <vt:lpstr>System specification formalism</vt:lpstr>
      <vt:lpstr>A continuous system</vt:lpstr>
      <vt:lpstr>Discrete time systems</vt:lpstr>
      <vt:lpstr>Discrete event systems</vt:lpstr>
      <vt:lpstr>M &amp; S framework</vt:lpstr>
      <vt:lpstr>Simulation framework</vt:lpstr>
      <vt:lpstr>Simulation framework</vt:lpstr>
      <vt:lpstr>Simulation framework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Systems and Modeling and Simulation</dc:title>
  <dc:creator>Feng Gu</dc:creator>
  <cp:lastModifiedBy>Feng Gu</cp:lastModifiedBy>
  <cp:revision>86</cp:revision>
  <dcterms:created xsi:type="dcterms:W3CDTF">2014-09-02T01:11:45Z</dcterms:created>
  <dcterms:modified xsi:type="dcterms:W3CDTF">2014-09-10T03:02:33Z</dcterms:modified>
</cp:coreProperties>
</file>