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68" r:id="rId3"/>
    <p:sldId id="295" r:id="rId4"/>
    <p:sldId id="296" r:id="rId5"/>
    <p:sldId id="327" r:id="rId6"/>
    <p:sldId id="298" r:id="rId7"/>
    <p:sldId id="32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90" autoAdjust="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6387343-7FC6-4F59-83E2-50ABCF246B8A}" type="datetimeFigureOut">
              <a:rPr lang="en-US" smtClean="0"/>
              <a:pPr/>
              <a:t>10/21/2014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F69DAF-34DA-4A10-915D-F991085F0C3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2374B6-4220-4A66-8C38-8B380605463E}" type="datetimeFigureOut">
              <a:rPr lang="en-US" smtClean="0"/>
              <a:pPr/>
              <a:t>10/21/2014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2C6582-B3F4-43DF-B694-78169478974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8CAEF3-6296-4258-ADE9-E393C876B582}" type="datetimeFigureOut">
              <a:rPr lang="en-US" smtClean="0"/>
              <a:pPr/>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6BAD1-6BC6-4E00-814E-87DB3410791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8CAEF3-6296-4258-ADE9-E393C876B582}" type="datetimeFigureOut">
              <a:rPr lang="en-US" smtClean="0"/>
              <a:pPr/>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6BAD1-6BC6-4E00-814E-87DB341079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8CAEF3-6296-4258-ADE9-E393C876B582}" type="datetimeFigureOut">
              <a:rPr lang="en-US" smtClean="0"/>
              <a:pPr/>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6BAD1-6BC6-4E00-814E-87DB341079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8CAEF3-6296-4258-ADE9-E393C876B582}" type="datetimeFigureOut">
              <a:rPr lang="en-US" smtClean="0"/>
              <a:pPr/>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6BAD1-6BC6-4E00-814E-87DB341079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8CAEF3-6296-4258-ADE9-E393C876B582}" type="datetimeFigureOut">
              <a:rPr lang="en-US" smtClean="0"/>
              <a:pPr/>
              <a:t>10/21/2014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6BAD1-6BC6-4E00-814E-87DB3410791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8CAEF3-6296-4258-ADE9-E393C876B582}" type="datetimeFigureOut">
              <a:rPr lang="en-US" smtClean="0"/>
              <a:pPr/>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6BAD1-6BC6-4E00-814E-87DB341079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8CAEF3-6296-4258-ADE9-E393C876B582}" type="datetimeFigureOut">
              <a:rPr lang="en-US" smtClean="0"/>
              <a:pPr/>
              <a:t>10/21/2014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F6BAD1-6BC6-4E00-814E-87DB341079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8CAEF3-6296-4258-ADE9-E393C876B582}" type="datetimeFigureOut">
              <a:rPr lang="en-US" smtClean="0"/>
              <a:pPr/>
              <a:t>10/21/2014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F6BAD1-6BC6-4E00-814E-87DB341079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CAEF3-6296-4258-ADE9-E393C876B582}" type="datetimeFigureOut">
              <a:rPr lang="en-US" smtClean="0"/>
              <a:pPr/>
              <a:t>10/21/2014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F6BAD1-6BC6-4E00-814E-87DB341079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8CAEF3-6296-4258-ADE9-E393C876B582}" type="datetimeFigureOut">
              <a:rPr lang="en-US" smtClean="0"/>
              <a:pPr/>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6BAD1-6BC6-4E00-814E-87DB341079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8CAEF3-6296-4258-ADE9-E393C876B582}" type="datetimeFigureOut">
              <a:rPr lang="en-US" smtClean="0"/>
              <a:pPr/>
              <a:t>10/21/2014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6BAD1-6BC6-4E00-814E-87DB3410791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CAEF3-6296-4258-ADE9-E393C876B582}" type="datetimeFigureOut">
              <a:rPr lang="en-US" smtClean="0"/>
              <a:pPr/>
              <a:t>10/21/2014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F6BAD1-6BC6-4E00-814E-87DB3410791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publik.tuwien.ac.at/files/PubDat_206807.ppt" TargetMode="External"/><Relationship Id="rId2" Type="http://schemas.openxmlformats.org/officeDocument/2006/relationships/hyperlink" Target="http://doursat.free.fr/docs/CS790R_S05/CS790R_S05_Lecture_4_NetLogo.pdf" TargetMode="External"/><Relationship Id="rId1" Type="http://schemas.openxmlformats.org/officeDocument/2006/relationships/slideLayout" Target="../slideLayouts/slideLayout2.xml"/><Relationship Id="rId6" Type="http://schemas.openxmlformats.org/officeDocument/2006/relationships/hyperlink" Target="http://stackoverflow.com/questions/4296818/how-can-onecreate-a-countdown-timer-in-netlogo" TargetMode="External"/><Relationship Id="rId5" Type="http://schemas.openxmlformats.org/officeDocument/2006/relationships/hyperlink" Target="http://groups.yahoo.com/group/netlogo-users/message/1066" TargetMode="External"/><Relationship Id="rId4" Type="http://schemas.openxmlformats.org/officeDocument/2006/relationships/hyperlink" Target="http://ccl.northwestern.edu/netlogo/docs/dictionary.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err="1" smtClean="0"/>
              <a:t>NetLogo</a:t>
            </a:r>
            <a:endParaRPr lang="en-US" dirty="0"/>
          </a:p>
        </p:txBody>
      </p:sp>
      <p:sp>
        <p:nvSpPr>
          <p:cNvPr id="3" name="Subtitle 2"/>
          <p:cNvSpPr>
            <a:spLocks noGrp="1"/>
          </p:cNvSpPr>
          <p:nvPr>
            <p:ph type="subTitle" idx="1"/>
          </p:nvPr>
        </p:nvSpPr>
        <p:spPr/>
        <p:txBody>
          <a:bodyPr/>
          <a:lstStyle/>
          <a:p>
            <a:r>
              <a:rPr lang="en-US" dirty="0" smtClean="0"/>
              <a:t>Dr. Feng Gu</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NetLogo</a:t>
            </a:r>
            <a:endParaRPr lang="en-US" dirty="0"/>
          </a:p>
        </p:txBody>
      </p:sp>
      <p:sp>
        <p:nvSpPr>
          <p:cNvPr id="6" name="Rectangle 5"/>
          <p:cNvSpPr/>
          <p:nvPr/>
        </p:nvSpPr>
        <p:spPr>
          <a:xfrm>
            <a:off x="457200" y="1676400"/>
            <a:ext cx="8001000" cy="4832092"/>
          </a:xfrm>
          <a:prstGeom prst="rect">
            <a:avLst/>
          </a:prstGeom>
        </p:spPr>
        <p:txBody>
          <a:bodyPr wrap="square">
            <a:spAutoFit/>
          </a:bodyPr>
          <a:lstStyle/>
          <a:p>
            <a:pPr>
              <a:buFont typeface="Arial" pitchFamily="34" charset="0"/>
              <a:buChar char="•"/>
            </a:pPr>
            <a:r>
              <a:rPr lang="en-US" sz="2200" dirty="0" err="1" smtClean="0"/>
              <a:t>NetLogo</a:t>
            </a:r>
            <a:r>
              <a:rPr lang="en-US" sz="2200" dirty="0" smtClean="0"/>
              <a:t> is a programmable modeling environment for simulating natural and social phenomena, authored by Uri </a:t>
            </a:r>
            <a:r>
              <a:rPr lang="en-US" sz="2200" dirty="0" err="1" smtClean="0"/>
              <a:t>Wilensky</a:t>
            </a:r>
            <a:r>
              <a:rPr lang="en-US" sz="2200" dirty="0" smtClean="0"/>
              <a:t> in 1999 and has been in continuous development ever since at the Center for Connected Learning and Computer Based Modeling.</a:t>
            </a:r>
          </a:p>
          <a:p>
            <a:pPr>
              <a:buFont typeface="Arial" pitchFamily="34" charset="0"/>
              <a:buChar char="•"/>
            </a:pPr>
            <a:r>
              <a:rPr lang="en-US" sz="2200" dirty="0" smtClean="0"/>
              <a:t>Particularly well suited for modeling complex systems developing over time. Modelers can give instructions to hundreds or thousands of “agents” all operating independently. It makes it possible to explore the connection between the micro-level behavior of individuals and the macro-level patterns that emerge from their interaction.</a:t>
            </a:r>
          </a:p>
          <a:p>
            <a:pPr>
              <a:buFont typeface="Arial" pitchFamily="34" charset="0"/>
              <a:buChar char="•"/>
            </a:pPr>
            <a:r>
              <a:rPr lang="en-US" sz="2200" dirty="0" smtClean="0"/>
              <a:t>Enables students, teachers and curriculum developers to create their models.</a:t>
            </a:r>
          </a:p>
          <a:p>
            <a:pPr>
              <a:buFont typeface="Arial" pitchFamily="34" charset="0"/>
              <a:buChar char="•"/>
            </a:pPr>
            <a:r>
              <a:rPr lang="en-US" sz="2200" dirty="0" smtClean="0"/>
              <a:t>Simple enough for students and teachers, yet advanced enough to serve as a powerful tool for researchers in many fields.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NetLogo</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Has extensive documentation and tutorials and comes with the Model library, a large collection of pre-written simulations that can be used and modified. </a:t>
            </a:r>
          </a:p>
          <a:p>
            <a:r>
              <a:rPr lang="en-US" dirty="0" smtClean="0"/>
              <a:t>Can also power a classroom participatory-simulation tool called </a:t>
            </a:r>
            <a:r>
              <a:rPr lang="en-US" dirty="0" err="1" smtClean="0"/>
              <a:t>HubNet</a:t>
            </a:r>
            <a:r>
              <a:rPr lang="en-US" dirty="0" smtClean="0"/>
              <a:t>. Through the use of networked computers or handheld devices such as Texas Instruments graphing calculators, each student can control an agent in a simulation. </a:t>
            </a:r>
          </a:p>
          <a:p>
            <a:r>
              <a:rPr lang="en-US" dirty="0" smtClean="0"/>
              <a:t>Next generation of the series of multi-agent modeling languages including </a:t>
            </a:r>
            <a:r>
              <a:rPr lang="en-US" dirty="0" err="1" smtClean="0"/>
              <a:t>StarLog</a:t>
            </a:r>
            <a:r>
              <a:rPr lang="en-US" dirty="0" smtClean="0"/>
              <a:t> and </a:t>
            </a:r>
            <a:r>
              <a:rPr lang="en-US" dirty="0" err="1" smtClean="0"/>
              <a:t>StarLogoT</a:t>
            </a:r>
            <a:r>
              <a:rPr lang="en-US" dirty="0" smtClean="0"/>
              <a:t> runs on the Java virtual machine, so it works on al major platforms. It is run as a desktop application. Command line operation is also supported.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a:t>
            </a:r>
            <a:endParaRPr lang="en-US" dirty="0"/>
          </a:p>
        </p:txBody>
      </p:sp>
      <p:sp>
        <p:nvSpPr>
          <p:cNvPr id="3" name="Content Placeholder 2"/>
          <p:cNvSpPr>
            <a:spLocks noGrp="1"/>
          </p:cNvSpPr>
          <p:nvPr>
            <p:ph idx="1"/>
          </p:nvPr>
        </p:nvSpPr>
        <p:spPr>
          <a:xfrm>
            <a:off x="457200" y="1600200"/>
            <a:ext cx="8458200" cy="4525963"/>
          </a:xfrm>
        </p:spPr>
        <p:txBody>
          <a:bodyPr>
            <a:normAutofit fontScale="62500" lnSpcReduction="20000"/>
          </a:bodyPr>
          <a:lstStyle/>
          <a:p>
            <a:r>
              <a:rPr lang="en-US" dirty="0" smtClean="0"/>
              <a:t>System</a:t>
            </a:r>
          </a:p>
          <a:p>
            <a:pPr>
              <a:buNone/>
            </a:pPr>
            <a:r>
              <a:rPr lang="en-US" dirty="0" smtClean="0"/>
              <a:t>     -Free, open source</a:t>
            </a:r>
          </a:p>
          <a:p>
            <a:pPr>
              <a:buNone/>
            </a:pPr>
            <a:r>
              <a:rPr lang="en-US" dirty="0" smtClean="0"/>
              <a:t>     - Cross-platform: runs on Mac, Windows, Linux, et al.</a:t>
            </a:r>
          </a:p>
          <a:p>
            <a:pPr>
              <a:buNone/>
            </a:pPr>
            <a:r>
              <a:rPr lang="en-US" dirty="0" smtClean="0"/>
              <a:t>     -International character set support</a:t>
            </a:r>
          </a:p>
          <a:p>
            <a:r>
              <a:rPr lang="en-US" dirty="0" smtClean="0"/>
              <a:t>Programming</a:t>
            </a:r>
          </a:p>
          <a:p>
            <a:pPr>
              <a:buNone/>
            </a:pPr>
            <a:r>
              <a:rPr lang="en-US" dirty="0" smtClean="0"/>
              <a:t>     -Full programmable</a:t>
            </a:r>
          </a:p>
          <a:p>
            <a:pPr>
              <a:buNone/>
            </a:pPr>
            <a:r>
              <a:rPr lang="en-US" dirty="0" smtClean="0"/>
              <a:t>     -Approachable syntax</a:t>
            </a:r>
          </a:p>
          <a:p>
            <a:pPr>
              <a:buNone/>
            </a:pPr>
            <a:r>
              <a:rPr lang="en-US" dirty="0" smtClean="0"/>
              <a:t>     -Language is Logo dialect extended to support agents</a:t>
            </a:r>
          </a:p>
          <a:p>
            <a:pPr>
              <a:buNone/>
            </a:pPr>
            <a:r>
              <a:rPr lang="en-US" dirty="0" smtClean="0"/>
              <a:t>     -Mobile agents (turtles) move over a grid of stationary agents (patches)</a:t>
            </a:r>
          </a:p>
          <a:p>
            <a:pPr>
              <a:buNone/>
            </a:pPr>
            <a:r>
              <a:rPr lang="en-US" dirty="0" smtClean="0"/>
              <a:t>     -Link agents connect turtles to make networks, graphs, and aggregates</a:t>
            </a:r>
          </a:p>
          <a:p>
            <a:pPr>
              <a:buNone/>
            </a:pPr>
            <a:r>
              <a:rPr lang="en-US" dirty="0" smtClean="0"/>
              <a:t>     -Large vocabulary of built-in language primitives</a:t>
            </a:r>
          </a:p>
          <a:p>
            <a:pPr>
              <a:buNone/>
            </a:pPr>
            <a:r>
              <a:rPr lang="en-US" dirty="0" smtClean="0"/>
              <a:t>      -Double precision floating point math</a:t>
            </a:r>
          </a:p>
          <a:p>
            <a:pPr>
              <a:buNone/>
            </a:pPr>
            <a:r>
              <a:rPr lang="en-US" dirty="0" smtClean="0"/>
              <a:t>      -First-class function values (aka tasks, closures, lambda)</a:t>
            </a:r>
          </a:p>
          <a:p>
            <a:pPr>
              <a:buNone/>
            </a:pPr>
            <a:r>
              <a:rPr lang="en-US" dirty="0" smtClean="0"/>
              <a:t>      -Runs are reproducible cross-platform</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a:t>
            </a:r>
            <a:endParaRPr lang="en-US" dirty="0"/>
          </a:p>
        </p:txBody>
      </p:sp>
      <p:sp>
        <p:nvSpPr>
          <p:cNvPr id="3" name="Content Placeholder 2"/>
          <p:cNvSpPr>
            <a:spLocks noGrp="1"/>
          </p:cNvSpPr>
          <p:nvPr>
            <p:ph idx="1"/>
          </p:nvPr>
        </p:nvSpPr>
        <p:spPr>
          <a:xfrm>
            <a:off x="457200" y="1600200"/>
            <a:ext cx="8458200" cy="4876800"/>
          </a:xfrm>
        </p:spPr>
        <p:txBody>
          <a:bodyPr>
            <a:normAutofit fontScale="47500" lnSpcReduction="20000"/>
          </a:bodyPr>
          <a:lstStyle/>
          <a:p>
            <a:r>
              <a:rPr lang="en-US" dirty="0" smtClean="0"/>
              <a:t>Environment</a:t>
            </a:r>
          </a:p>
          <a:p>
            <a:pPr>
              <a:buNone/>
            </a:pPr>
            <a:r>
              <a:rPr lang="en-US" dirty="0" smtClean="0"/>
              <a:t>     -Command center for on-the-fly interaction</a:t>
            </a:r>
          </a:p>
          <a:p>
            <a:pPr>
              <a:buNone/>
            </a:pPr>
            <a:r>
              <a:rPr lang="en-US" dirty="0" smtClean="0"/>
              <a:t>     -Interface builder w/buttons, sliders, switches, choosers, monitors, text boxes, notes, output area</a:t>
            </a:r>
          </a:p>
          <a:p>
            <a:pPr>
              <a:buNone/>
            </a:pPr>
            <a:r>
              <a:rPr lang="en-US" dirty="0" smtClean="0"/>
              <a:t>     -Info tab for annotating your model with formatted text and images</a:t>
            </a:r>
          </a:p>
          <a:p>
            <a:pPr>
              <a:buNone/>
            </a:pPr>
            <a:r>
              <a:rPr lang="en-US" dirty="0" smtClean="0"/>
              <a:t>     -</a:t>
            </a:r>
            <a:r>
              <a:rPr lang="en-US" dirty="0" err="1" smtClean="0"/>
              <a:t>HubNet</a:t>
            </a:r>
            <a:r>
              <a:rPr lang="en-US" dirty="0" smtClean="0"/>
              <a:t>: participatory simulations using networked devices</a:t>
            </a:r>
          </a:p>
          <a:p>
            <a:pPr>
              <a:buNone/>
            </a:pPr>
            <a:r>
              <a:rPr lang="en-US" dirty="0" smtClean="0"/>
              <a:t>     -Agent monitors for inspecting and controlling agents</a:t>
            </a:r>
          </a:p>
          <a:p>
            <a:pPr>
              <a:buNone/>
            </a:pPr>
            <a:r>
              <a:rPr lang="en-US" dirty="0" smtClean="0"/>
              <a:t>     -Export and import functions (export data, save and restore state of model, make a movie)</a:t>
            </a:r>
          </a:p>
          <a:p>
            <a:pPr>
              <a:buNone/>
            </a:pPr>
            <a:r>
              <a:rPr lang="en-US" dirty="0" smtClean="0"/>
              <a:t>     -</a:t>
            </a:r>
            <a:r>
              <a:rPr lang="en-US" dirty="0" err="1" smtClean="0"/>
              <a:t>BehaviorSpace</a:t>
            </a:r>
            <a:r>
              <a:rPr lang="en-US" dirty="0" smtClean="0"/>
              <a:t>, an open source tool used to collect data from multiple parallel runs of a model</a:t>
            </a:r>
          </a:p>
          <a:p>
            <a:pPr>
              <a:buNone/>
            </a:pPr>
            <a:r>
              <a:rPr lang="en-US" dirty="0" smtClean="0"/>
              <a:t>      -System Dynamics Modeler</a:t>
            </a:r>
          </a:p>
          <a:p>
            <a:pPr>
              <a:buNone/>
            </a:pPr>
            <a:r>
              <a:rPr lang="en-US" dirty="0" smtClean="0"/>
              <a:t>      - </a:t>
            </a:r>
            <a:r>
              <a:rPr lang="en-US" dirty="0" err="1" smtClean="0"/>
              <a:t>NetLog</a:t>
            </a:r>
            <a:r>
              <a:rPr lang="en-US" dirty="0" smtClean="0"/>
              <a:t> 3D fro modeling 3D worlds</a:t>
            </a:r>
          </a:p>
          <a:p>
            <a:pPr>
              <a:buNone/>
            </a:pPr>
            <a:r>
              <a:rPr lang="en-US" dirty="0" smtClean="0"/>
              <a:t>       -Headless mode allow dong batch runs from the command line</a:t>
            </a:r>
          </a:p>
          <a:p>
            <a:r>
              <a:rPr lang="en-US" dirty="0" smtClean="0"/>
              <a:t>Display</a:t>
            </a:r>
          </a:p>
          <a:p>
            <a:pPr>
              <a:buNone/>
            </a:pPr>
            <a:r>
              <a:rPr lang="en-US" dirty="0" smtClean="0"/>
              <a:t>     -Line, bar, and scatter plots</a:t>
            </a:r>
          </a:p>
          <a:p>
            <a:pPr>
              <a:buNone/>
            </a:pPr>
            <a:r>
              <a:rPr lang="en-US" dirty="0" smtClean="0"/>
              <a:t>     -Speed slider lets you fast forward your model or see it in slow motion</a:t>
            </a:r>
          </a:p>
          <a:p>
            <a:pPr>
              <a:buNone/>
            </a:pPr>
            <a:r>
              <a:rPr lang="en-US" dirty="0" smtClean="0"/>
              <a:t>     -View your model in either 2D or 3D</a:t>
            </a:r>
          </a:p>
          <a:p>
            <a:pPr>
              <a:buNone/>
            </a:pPr>
            <a:r>
              <a:rPr lang="en-US" dirty="0" smtClean="0"/>
              <a:t>     -Scalable and rotatable vector shapes</a:t>
            </a:r>
          </a:p>
          <a:p>
            <a:pPr>
              <a:buNone/>
            </a:pPr>
            <a:r>
              <a:rPr lang="en-US" dirty="0" smtClean="0"/>
              <a:t>     -Turtle and patch labels</a:t>
            </a:r>
          </a:p>
          <a:p>
            <a:r>
              <a:rPr lang="en-US" dirty="0" smtClean="0"/>
              <a:t>APIs</a:t>
            </a:r>
          </a:p>
          <a:p>
            <a:pPr>
              <a:buNone/>
            </a:pPr>
            <a:r>
              <a:rPr lang="en-US" dirty="0" smtClean="0"/>
              <a:t>     -Controlling API allows embedding </a:t>
            </a:r>
            <a:r>
              <a:rPr lang="en-US" dirty="0" err="1" smtClean="0"/>
              <a:t>NetLogo</a:t>
            </a:r>
            <a:r>
              <a:rPr lang="en-US" dirty="0" smtClean="0"/>
              <a:t> in a script or application</a:t>
            </a:r>
          </a:p>
          <a:p>
            <a:pPr>
              <a:buNone/>
            </a:pPr>
            <a:r>
              <a:rPr lang="en-US" dirty="0" smtClean="0"/>
              <a:t>      -Extensions API allows adding new commands and reporters to the </a:t>
            </a:r>
            <a:r>
              <a:rPr lang="en-US" dirty="0" err="1" smtClean="0"/>
              <a:t>NetLogo</a:t>
            </a:r>
            <a:endParaRPr lang="en-US" dirty="0" smtClean="0"/>
          </a:p>
          <a:p>
            <a:pPr>
              <a:buNone/>
            </a:pPr>
            <a:r>
              <a:rPr lang="en-US" dirty="0" smtClean="0"/>
              <a:t>      -Language: open source example extensions are included.</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models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Party</a:t>
            </a:r>
          </a:p>
          <a:p>
            <a:pPr>
              <a:buNone/>
            </a:pPr>
            <a:r>
              <a:rPr lang="en-US" dirty="0" smtClean="0"/>
              <a:t>    -Pattern of grouping</a:t>
            </a:r>
          </a:p>
          <a:p>
            <a:pPr>
              <a:buNone/>
            </a:pPr>
            <a:r>
              <a:rPr lang="en-US" dirty="0" smtClean="0"/>
              <a:t>    -Use “tolerance” to indicate the percentage of people of the opposite sex an individual is “comfortable” with</a:t>
            </a:r>
          </a:p>
          <a:p>
            <a:pPr>
              <a:buNone/>
            </a:pPr>
            <a:r>
              <a:rPr lang="en-US" dirty="0" smtClean="0"/>
              <a:t>    -If an individual is not comfortable, he/she will leave the group</a:t>
            </a:r>
          </a:p>
          <a:p>
            <a:r>
              <a:rPr lang="en-US" dirty="0" smtClean="0"/>
              <a:t>Wolf Sheep Predation</a:t>
            </a:r>
          </a:p>
          <a:p>
            <a:r>
              <a:rPr lang="en-US" dirty="0" smtClean="0"/>
              <a:t>Traffic basic</a:t>
            </a:r>
          </a:p>
          <a:p>
            <a:r>
              <a:rPr lang="en-US" dirty="0" smtClean="0"/>
              <a:t>Procedures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details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hlinkClick r:id="rId2"/>
              </a:rPr>
              <a:t>http://</a:t>
            </a:r>
            <a:r>
              <a:rPr lang="en-US" dirty="0" smtClean="0">
                <a:hlinkClick r:id="rId2"/>
              </a:rPr>
              <a:t>doursat.free.fr/docs/CS790R_S05/CS790R_S05_Lecture_4_NetLogo.pdf</a:t>
            </a:r>
            <a:endParaRPr lang="en-US" dirty="0" smtClean="0"/>
          </a:p>
          <a:p>
            <a:r>
              <a:rPr lang="en-US" dirty="0" smtClean="0">
                <a:hlinkClick r:id="rId3"/>
              </a:rPr>
              <a:t>http://</a:t>
            </a:r>
            <a:r>
              <a:rPr lang="en-US" dirty="0" smtClean="0">
                <a:hlinkClick r:id="rId3"/>
              </a:rPr>
              <a:t>publik.tuwien.ac.at/files/PubDat_206807.ppt</a:t>
            </a:r>
            <a:endParaRPr lang="en-US" dirty="0" smtClean="0"/>
          </a:p>
          <a:p>
            <a:r>
              <a:rPr lang="en-US" dirty="0" smtClean="0">
                <a:hlinkClick r:id="rId4"/>
              </a:rPr>
              <a:t>http://</a:t>
            </a:r>
            <a:r>
              <a:rPr lang="en-US" dirty="0" smtClean="0">
                <a:hlinkClick r:id="rId4"/>
              </a:rPr>
              <a:t>ccl.northwestern.edu/netlogo/docs/dictionary.html</a:t>
            </a:r>
            <a:endParaRPr lang="en-US" dirty="0" smtClean="0"/>
          </a:p>
          <a:p>
            <a:r>
              <a:rPr lang="en-US" dirty="0" smtClean="0">
                <a:hlinkClick r:id="rId5"/>
              </a:rPr>
              <a:t>http://</a:t>
            </a:r>
            <a:r>
              <a:rPr lang="en-US" dirty="0" smtClean="0">
                <a:hlinkClick r:id="rId5"/>
              </a:rPr>
              <a:t>groups.yahoo.com/group/netlogo-users/message/1066</a:t>
            </a:r>
            <a:endParaRPr lang="en-US" dirty="0" smtClean="0"/>
          </a:p>
          <a:p>
            <a:r>
              <a:rPr lang="en-US" dirty="0" smtClean="0">
                <a:hlinkClick r:id="rId6"/>
              </a:rPr>
              <a:t>http</a:t>
            </a:r>
            <a:r>
              <a:rPr lang="en-US" dirty="0" smtClean="0">
                <a:hlinkClick r:id="rId6"/>
              </a:rPr>
              <a:t>://</a:t>
            </a:r>
            <a:r>
              <a:rPr lang="en-US" dirty="0" smtClean="0">
                <a:hlinkClick r:id="rId6"/>
              </a:rPr>
              <a:t>stackoverflow.com/questions/4296818/how-can-onecreate-a-countdown-timer-in-netlogo</a:t>
            </a:r>
            <a:endParaRPr lang="en-US" dirty="0" smtClean="0"/>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2998</TotalTime>
  <Words>627</Words>
  <Application>Microsoft Office PowerPoint</Application>
  <PresentationFormat>On-screen Show (4:3)</PresentationFormat>
  <Paragraphs>62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NetLogo</vt:lpstr>
      <vt:lpstr>NetLogo</vt:lpstr>
      <vt:lpstr>NetLogo</vt:lpstr>
      <vt:lpstr>Features</vt:lpstr>
      <vt:lpstr>Features</vt:lpstr>
      <vt:lpstr>Sample models</vt:lpstr>
      <vt:lpstr>More details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Systems and Modeling and Simulation</dc:title>
  <dc:creator>Feng Gu</dc:creator>
  <cp:lastModifiedBy>Feng Gu</cp:lastModifiedBy>
  <cp:revision>287</cp:revision>
  <dcterms:created xsi:type="dcterms:W3CDTF">2014-09-02T01:11:45Z</dcterms:created>
  <dcterms:modified xsi:type="dcterms:W3CDTF">2014-10-21T23:06:49Z</dcterms:modified>
</cp:coreProperties>
</file>