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68" r:id="rId3"/>
    <p:sldId id="295" r:id="rId4"/>
    <p:sldId id="296" r:id="rId5"/>
    <p:sldId id="297" r:id="rId6"/>
    <p:sldId id="298" r:id="rId7"/>
    <p:sldId id="350" r:id="rId8"/>
    <p:sldId id="299" r:id="rId9"/>
    <p:sldId id="300" r:id="rId10"/>
    <p:sldId id="301" r:id="rId11"/>
    <p:sldId id="302" r:id="rId12"/>
    <p:sldId id="349" r:id="rId13"/>
    <p:sldId id="351" r:id="rId14"/>
    <p:sldId id="35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9" r:id="rId31"/>
    <p:sldId id="321" r:id="rId32"/>
    <p:sldId id="322" r:id="rId33"/>
    <p:sldId id="324" r:id="rId34"/>
    <p:sldId id="323" r:id="rId35"/>
    <p:sldId id="325" r:id="rId36"/>
    <p:sldId id="326" r:id="rId37"/>
    <p:sldId id="273" r:id="rId38"/>
    <p:sldId id="274" r:id="rId39"/>
    <p:sldId id="327" r:id="rId40"/>
    <p:sldId id="281" r:id="rId41"/>
    <p:sldId id="288" r:id="rId42"/>
    <p:sldId id="291"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p:scale>
          <a:sx n="82" d="100"/>
          <a:sy n="82" d="100"/>
        </p:scale>
        <p:origin x="-1026"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387343-7FC6-4F59-83E2-50ABCF246B8A}" type="datetimeFigureOut">
              <a:rPr lang="en-US" smtClean="0"/>
              <a:pPr/>
              <a:t>10/27/2014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F69DAF-34DA-4A10-915D-F991085F0C3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374B6-4220-4A66-8C38-8B380605463E}" type="datetimeFigureOut">
              <a:rPr lang="en-US" smtClean="0"/>
              <a:pPr/>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C6582-B3F4-43DF-B694-7816947897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29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60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61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CAEF3-6296-4258-ADE9-E393C876B582}" type="datetimeFigureOut">
              <a:rPr lang="en-US" smtClean="0"/>
              <a:pPr/>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6BAD1-6BC6-4E00-814E-87DB341079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2/20/Adoption_simulation_results.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en.wikipedia.org/wiki/File:Adoption_SFD_ANI.gi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TRUE_Piston_SFD.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en.wikipedia.org/wiki/File:TRUE_Procedural_Animation.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en/8/8f/STKFLW.jpg"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http://en.wikipedia.org/wiki/File:StockFlow.gi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d/dd/Adoption_CLD.p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en.wikipedia.org/wiki/File:Adoption_CLD_ANI.gi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upload.wikimedia.org/wikipedia/commons/0/08/Simple_stock_and_flow_diagram.gi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3/3b/Adoption_SFD.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System Dynamics Model</a:t>
            </a:r>
            <a:endParaRPr lang="en-US" dirty="0"/>
          </a:p>
        </p:txBody>
      </p:sp>
      <p:sp>
        <p:nvSpPr>
          <p:cNvPr id="3" name="Subtitle 2"/>
          <p:cNvSpPr>
            <a:spLocks noGrp="1"/>
          </p:cNvSpPr>
          <p:nvPr>
            <p:ph type="subTitle" idx="1"/>
          </p:nvPr>
        </p:nvSpPr>
        <p:spPr/>
        <p:txBody>
          <a:bodyPr/>
          <a:lstStyle/>
          <a:p>
            <a:r>
              <a:rPr lang="en-US" dirty="0" smtClean="0"/>
              <a:t>Dr. Feng Gu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write equations</a:t>
            </a:r>
            <a:endParaRPr lang="en-US" dirty="0"/>
          </a:p>
        </p:txBody>
      </p:sp>
      <p:pic>
        <p:nvPicPr>
          <p:cNvPr id="41985" name="Picture 1"/>
          <p:cNvPicPr>
            <a:picLocks noChangeAspect="1" noChangeArrowheads="1"/>
          </p:cNvPicPr>
          <p:nvPr/>
        </p:nvPicPr>
        <p:blipFill>
          <a:blip r:embed="rId2" cstate="print"/>
          <a:srcRect/>
          <a:stretch>
            <a:fillRect/>
          </a:stretch>
        </p:blipFill>
        <p:spPr bwMode="auto">
          <a:xfrm>
            <a:off x="1066800" y="1600200"/>
            <a:ext cx="7225632" cy="3505200"/>
          </a:xfrm>
          <a:prstGeom prst="rect">
            <a:avLst/>
          </a:prstGeom>
          <a:noFill/>
          <a:ln w="9525">
            <a:noFill/>
            <a:miter lim="800000"/>
            <a:headEnd/>
            <a:tailEnd/>
          </a:ln>
        </p:spPr>
      </p:pic>
      <p:sp>
        <p:nvSpPr>
          <p:cNvPr id="5" name="Rectangle 4"/>
          <p:cNvSpPr/>
          <p:nvPr/>
        </p:nvSpPr>
        <p:spPr>
          <a:xfrm>
            <a:off x="2057400" y="5867400"/>
            <a:ext cx="4593180" cy="369332"/>
          </a:xfrm>
          <a:prstGeom prst="rect">
            <a:avLst/>
          </a:prstGeom>
        </p:spPr>
        <p:txBody>
          <a:bodyPr wrap="none">
            <a:spAutoFit/>
          </a:bodyPr>
          <a:lstStyle/>
          <a:p>
            <a:r>
              <a:rPr lang="en-US" dirty="0" smtClean="0"/>
              <a:t>http://en.wikipedia.org/wiki/System_dynamics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run simulations</a:t>
            </a:r>
            <a:endParaRPr lang="en-US" dirty="0"/>
          </a:p>
        </p:txBody>
      </p:sp>
      <p:sp>
        <p:nvSpPr>
          <p:cNvPr id="3" name="Content Placeholder 2"/>
          <p:cNvSpPr>
            <a:spLocks noGrp="1"/>
          </p:cNvSpPr>
          <p:nvPr>
            <p:ph idx="1"/>
          </p:nvPr>
        </p:nvSpPr>
        <p:spPr/>
        <p:txBody>
          <a:bodyPr>
            <a:normAutofit/>
          </a:bodyPr>
          <a:lstStyle/>
          <a:p>
            <a:r>
              <a:rPr lang="en-US" sz="2400" dirty="0" smtClean="0"/>
              <a:t>Estimate the parameters and initial conditions. These can be estimated using statistical methods, expert opinion, market research data or other relevant sources of information. </a:t>
            </a:r>
          </a:p>
          <a:p>
            <a:r>
              <a:rPr lang="en-US" sz="2400" dirty="0" smtClean="0"/>
              <a:t>Simulate the model and analyze results </a:t>
            </a:r>
          </a:p>
        </p:txBody>
      </p:sp>
      <p:pic>
        <p:nvPicPr>
          <p:cNvPr id="40962" name="Picture 2" descr="File:Adoption simulation results.png">
            <a:hlinkClick r:id="rId2"/>
          </p:cNvPr>
          <p:cNvPicPr>
            <a:picLocks noChangeAspect="1" noChangeArrowheads="1"/>
          </p:cNvPicPr>
          <p:nvPr/>
        </p:nvPicPr>
        <p:blipFill>
          <a:blip r:embed="rId3" cstate="print"/>
          <a:srcRect/>
          <a:stretch>
            <a:fillRect/>
          </a:stretch>
        </p:blipFill>
        <p:spPr bwMode="auto">
          <a:xfrm>
            <a:off x="1676400" y="3505200"/>
            <a:ext cx="5753100" cy="2133601"/>
          </a:xfrm>
          <a:prstGeom prst="rect">
            <a:avLst/>
          </a:prstGeom>
          <a:noFill/>
        </p:spPr>
      </p:pic>
      <p:sp>
        <p:nvSpPr>
          <p:cNvPr id="5" name="Rectangle 4"/>
          <p:cNvSpPr/>
          <p:nvPr/>
        </p:nvSpPr>
        <p:spPr>
          <a:xfrm>
            <a:off x="2209800" y="6019800"/>
            <a:ext cx="4593180" cy="369332"/>
          </a:xfrm>
          <a:prstGeom prst="rect">
            <a:avLst/>
          </a:prstGeom>
        </p:spPr>
        <p:txBody>
          <a:bodyPr wrap="none">
            <a:spAutoFit/>
          </a:bodyPr>
          <a:lstStyle/>
          <a:p>
            <a:r>
              <a:rPr lang="en-US" dirty="0" smtClean="0"/>
              <a:t>http://en.wikipedia.org/wiki/System_dynamics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run simulations</a:t>
            </a:r>
            <a:endParaRPr lang="en-US" dirty="0"/>
          </a:p>
        </p:txBody>
      </p:sp>
      <p:pic>
        <p:nvPicPr>
          <p:cNvPr id="82948" name="Picture 4" descr="http://upload.wikimedia.org/wikipedia/commons/8/8e/Adoption_SFD_ANI.gif">
            <a:hlinkClick r:id="rId2"/>
          </p:cNvPr>
          <p:cNvPicPr>
            <a:picLocks noChangeAspect="1" noChangeArrowheads="1" noCrop="1"/>
          </p:cNvPicPr>
          <p:nvPr/>
        </p:nvPicPr>
        <p:blipFill>
          <a:blip r:embed="rId3" cstate="print"/>
          <a:srcRect/>
          <a:stretch>
            <a:fillRect/>
          </a:stretch>
        </p:blipFill>
        <p:spPr bwMode="auto">
          <a:xfrm>
            <a:off x="1600200" y="1447800"/>
            <a:ext cx="5867400" cy="49911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piston motion</a:t>
            </a:r>
            <a:endParaRPr lang="en-US" dirty="0"/>
          </a:p>
        </p:txBody>
      </p:sp>
      <p:sp>
        <p:nvSpPr>
          <p:cNvPr id="3" name="Content Placeholder 2"/>
          <p:cNvSpPr>
            <a:spLocks noGrp="1"/>
          </p:cNvSpPr>
          <p:nvPr>
            <p:ph idx="1"/>
          </p:nvPr>
        </p:nvSpPr>
        <p:spPr/>
        <p:txBody>
          <a:bodyPr>
            <a:normAutofit/>
          </a:bodyPr>
          <a:lstStyle/>
          <a:p>
            <a:r>
              <a:rPr lang="en-US" sz="2400" dirty="0" smtClean="0"/>
              <a:t>Objective</a:t>
            </a:r>
            <a:r>
              <a:rPr lang="en-US" sz="2400" dirty="0" smtClean="0"/>
              <a:t> : study of a crank-connecting rod </a:t>
            </a:r>
            <a:r>
              <a:rPr lang="en-US" sz="2400" dirty="0" smtClean="0"/>
              <a:t>system. Model </a:t>
            </a:r>
            <a:r>
              <a:rPr lang="en-US" sz="2400" dirty="0" smtClean="0"/>
              <a:t>a crank-connecting rod system through a system dynamic </a:t>
            </a:r>
            <a:r>
              <a:rPr lang="en-US" sz="2400" dirty="0" smtClean="0"/>
              <a:t>model. </a:t>
            </a:r>
            <a:r>
              <a:rPr lang="en-US" sz="2400" dirty="0" smtClean="0"/>
              <a:t>T</a:t>
            </a:r>
            <a:r>
              <a:rPr lang="en-US" sz="2400" dirty="0" smtClean="0"/>
              <a:t>he </a:t>
            </a:r>
            <a:r>
              <a:rPr lang="en-US" sz="2400" dirty="0" smtClean="0"/>
              <a:t>crank, with variable radius and angular frequency, will drive a piston with a variable connecting rod length</a:t>
            </a:r>
            <a:r>
              <a:rPr lang="en-US" sz="2400" dirty="0" smtClean="0"/>
              <a:t>.</a:t>
            </a:r>
          </a:p>
          <a:p>
            <a:r>
              <a:rPr lang="en-US" sz="2400" dirty="0" smtClean="0"/>
              <a:t>System </a:t>
            </a:r>
            <a:r>
              <a:rPr lang="en-US" sz="2400" dirty="0" smtClean="0"/>
              <a:t>dynamic </a:t>
            </a:r>
            <a:r>
              <a:rPr lang="en-US" sz="2400" dirty="0" smtClean="0"/>
              <a:t>modeling:</a:t>
            </a:r>
            <a:endParaRPr lang="en-US" sz="2400" dirty="0" smtClean="0"/>
          </a:p>
          <a:p>
            <a:endParaRPr lang="en-US" dirty="0"/>
          </a:p>
        </p:txBody>
      </p:sp>
      <p:pic>
        <p:nvPicPr>
          <p:cNvPr id="101378" name="Picture 2" descr="http://upload.wikimedia.org/wikipedia/commons/d/df/TRUE_Piston_SFD.png">
            <a:hlinkClick r:id="rId2"/>
          </p:cNvPr>
          <p:cNvPicPr>
            <a:picLocks noChangeAspect="1" noChangeArrowheads="1"/>
          </p:cNvPicPr>
          <p:nvPr/>
        </p:nvPicPr>
        <p:blipFill>
          <a:blip r:embed="rId3" cstate="print"/>
          <a:srcRect/>
          <a:stretch>
            <a:fillRect/>
          </a:stretch>
        </p:blipFill>
        <p:spPr bwMode="auto">
          <a:xfrm>
            <a:off x="2057400" y="3581400"/>
            <a:ext cx="5762625" cy="2905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piston motion</a:t>
            </a:r>
            <a:endParaRPr lang="en-US" dirty="0"/>
          </a:p>
        </p:txBody>
      </p:sp>
      <p:sp>
        <p:nvSpPr>
          <p:cNvPr id="3" name="Content Placeholder 2"/>
          <p:cNvSpPr>
            <a:spLocks noGrp="1"/>
          </p:cNvSpPr>
          <p:nvPr>
            <p:ph idx="1"/>
          </p:nvPr>
        </p:nvSpPr>
        <p:spPr/>
        <p:txBody>
          <a:bodyPr>
            <a:normAutofit/>
          </a:bodyPr>
          <a:lstStyle/>
          <a:p>
            <a:r>
              <a:rPr lang="en-US" sz="2400" dirty="0" smtClean="0"/>
              <a:t>Simulation : the behavior of the crank-connecting rod dynamic system can then be simulated.</a:t>
            </a:r>
            <a:endParaRPr lang="en-US" dirty="0"/>
          </a:p>
        </p:txBody>
      </p:sp>
      <p:pic>
        <p:nvPicPr>
          <p:cNvPr id="102402" name="Picture 2" descr="http://upload.wikimedia.org/wikipedia/commons/e/e7/TRUE_Procedural_Animation.gif">
            <a:hlinkClick r:id="rId2"/>
          </p:cNvPr>
          <p:cNvPicPr>
            <a:picLocks noChangeAspect="1" noChangeArrowheads="1" noCrop="1"/>
          </p:cNvPicPr>
          <p:nvPr/>
        </p:nvPicPr>
        <p:blipFill>
          <a:blip r:embed="rId3" cstate="print"/>
          <a:srcRect/>
          <a:stretch>
            <a:fillRect/>
          </a:stretch>
        </p:blipFill>
        <p:spPr bwMode="auto">
          <a:xfrm>
            <a:off x="2209800" y="2819400"/>
            <a:ext cx="4572000" cy="24765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mathematical epidemiology</a:t>
            </a:r>
            <a:endParaRPr lang="en-US" dirty="0"/>
          </a:p>
        </p:txBody>
      </p:sp>
      <p:pic>
        <p:nvPicPr>
          <p:cNvPr id="39937" name="Picture 1"/>
          <p:cNvPicPr>
            <a:picLocks noGrp="1" noChangeAspect="1" noChangeArrowheads="1"/>
          </p:cNvPicPr>
          <p:nvPr>
            <p:ph idx="1"/>
          </p:nvPr>
        </p:nvPicPr>
        <p:blipFill>
          <a:blip r:embed="rId2" cstate="print"/>
          <a:srcRect/>
          <a:stretch>
            <a:fillRect/>
          </a:stretch>
        </p:blipFill>
        <p:spPr bwMode="auto">
          <a:xfrm>
            <a:off x="304800" y="1981200"/>
            <a:ext cx="5736958" cy="1708629"/>
          </a:xfrm>
          <a:prstGeom prst="rect">
            <a:avLst/>
          </a:prstGeom>
          <a:noFill/>
          <a:ln w="9525">
            <a:noFill/>
            <a:miter lim="800000"/>
            <a:headEnd/>
            <a:tailEnd/>
          </a:ln>
        </p:spPr>
      </p:pic>
      <p:sp>
        <p:nvSpPr>
          <p:cNvPr id="5" name="Rectangle 4"/>
          <p:cNvSpPr/>
          <p:nvPr/>
        </p:nvSpPr>
        <p:spPr>
          <a:xfrm>
            <a:off x="381000" y="1447800"/>
            <a:ext cx="4372094" cy="369332"/>
          </a:xfrm>
          <a:prstGeom prst="rect">
            <a:avLst/>
          </a:prstGeom>
        </p:spPr>
        <p:txBody>
          <a:bodyPr wrap="none">
            <a:spAutoFit/>
          </a:bodyPr>
          <a:lstStyle/>
          <a:p>
            <a:r>
              <a:rPr lang="fr-FR" dirty="0" smtClean="0"/>
              <a:t>Susceptibles </a:t>
            </a:r>
            <a:r>
              <a:rPr lang="fr-FR" dirty="0" err="1" smtClean="0"/>
              <a:t>Infectives</a:t>
            </a:r>
            <a:r>
              <a:rPr lang="fr-FR" dirty="0" smtClean="0"/>
              <a:t> </a:t>
            </a:r>
            <a:r>
              <a:rPr lang="fr-FR" dirty="0" err="1" smtClean="0"/>
              <a:t>Removals</a:t>
            </a:r>
            <a:r>
              <a:rPr lang="fr-FR" dirty="0" smtClean="0"/>
              <a:t> (SIR) model</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762000" y="3886200"/>
            <a:ext cx="2657475" cy="2038350"/>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4724400" y="3719320"/>
            <a:ext cx="4419600" cy="313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3100" dirty="0" smtClean="0"/>
              <a:t>System dynamics has found application in a wide range of areas, for example population, ecological and economic systems, which usually interact strongly with each other. </a:t>
            </a:r>
          </a:p>
          <a:p>
            <a:r>
              <a:rPr lang="en-US" sz="3100" dirty="0" smtClean="0"/>
              <a:t>System dynamics have various "back of the envelope" management applications. They are a potent tool to: </a:t>
            </a:r>
          </a:p>
          <a:p>
            <a:pPr>
              <a:buNone/>
            </a:pPr>
            <a:r>
              <a:rPr lang="en-US" sz="3100" dirty="0" smtClean="0"/>
              <a:t>      -Teach system thinking reflexes to persons being coached </a:t>
            </a:r>
          </a:p>
          <a:p>
            <a:pPr>
              <a:buNone/>
            </a:pPr>
            <a:r>
              <a:rPr lang="en-US" sz="3100" dirty="0" smtClean="0"/>
              <a:t>       -Analyze and compare assumptions and mental models about the way things work </a:t>
            </a:r>
          </a:p>
          <a:p>
            <a:pPr>
              <a:buNone/>
            </a:pPr>
            <a:r>
              <a:rPr lang="en-US" sz="3100" dirty="0" smtClean="0"/>
              <a:t>       -Gain qualitative insight into the workings of a system or the consequences of a decision </a:t>
            </a:r>
          </a:p>
          <a:p>
            <a:pPr>
              <a:buNone/>
            </a:pPr>
            <a:r>
              <a:rPr lang="en-US" sz="3100" dirty="0" smtClean="0"/>
              <a:t>       -Recognize archetypes of dysfunctional systems in everyday practice </a:t>
            </a:r>
          </a:p>
          <a:p>
            <a:r>
              <a:rPr lang="en-US" sz="3100" dirty="0" smtClean="0"/>
              <a:t>System dynamics has been used to investigate resource dependencies, and resulting problems, in product development. </a:t>
            </a:r>
          </a:p>
          <a:p>
            <a:pPr>
              <a:buNone/>
            </a:pPr>
            <a:r>
              <a:rPr lang="en-US" sz="2400" dirty="0" smtClean="0"/>
              <a:t>                                               http://en.wikipedia.org/wiki/System_dynamics</a:t>
            </a:r>
            <a:endParaRPr lang="en-US" sz="3100"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400" dirty="0" smtClean="0"/>
              <a:t>Use the system dynamics model to model the grass sheep ecological system </a:t>
            </a:r>
          </a:p>
          <a:p>
            <a:endParaRPr lang="en-US" dirty="0"/>
          </a:p>
        </p:txBody>
      </p:sp>
      <p:pic>
        <p:nvPicPr>
          <p:cNvPr id="29697" name="Picture 1" descr="C:\Users\Feng Gu\AppData\Roaming\Tencent\Users\55982844\QQ\WinTemp\RichOle\~O_BA7$I}SXSTV$1~EIDKFD.jpg"/>
          <p:cNvPicPr>
            <a:picLocks noChangeAspect="1" noChangeArrowheads="1"/>
          </p:cNvPicPr>
          <p:nvPr/>
        </p:nvPicPr>
        <p:blipFill>
          <a:blip r:embed="rId2" cstate="print"/>
          <a:srcRect/>
          <a:stretch>
            <a:fillRect/>
          </a:stretch>
        </p:blipFill>
        <p:spPr bwMode="auto">
          <a:xfrm>
            <a:off x="1600200" y="2819400"/>
            <a:ext cx="5950039" cy="251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3" name="Content Placeholder 2"/>
          <p:cNvSpPr>
            <a:spLocks noGrp="1"/>
          </p:cNvSpPr>
          <p:nvPr>
            <p:ph idx="1"/>
          </p:nvPr>
        </p:nvSpPr>
        <p:spPr>
          <a:xfrm>
            <a:off x="457200" y="1600200"/>
            <a:ext cx="8229600" cy="5029199"/>
          </a:xfrm>
        </p:spPr>
        <p:txBody>
          <a:bodyPr>
            <a:normAutofit/>
          </a:bodyPr>
          <a:lstStyle/>
          <a:p>
            <a:r>
              <a:rPr lang="en-US" dirty="0" smtClean="0"/>
              <a:t>The space is not modeled. </a:t>
            </a:r>
          </a:p>
          <a:p>
            <a:r>
              <a:rPr lang="en-US" dirty="0" smtClean="0"/>
              <a:t>All grass and sheep are treated in the same way – no heterogeneity. </a:t>
            </a:r>
          </a:p>
          <a:p>
            <a:r>
              <a:rPr lang="en-US" dirty="0" smtClean="0"/>
              <a:t>It is difficult to add more “behaviors”, such as sheep’s adaptation to the environment, to the sheep.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953000"/>
          </a:xfrm>
        </p:spPr>
        <p:txBody>
          <a:bodyPr>
            <a:normAutofit/>
          </a:bodyPr>
          <a:lstStyle/>
          <a:p>
            <a:pPr algn="ctr">
              <a:buNone/>
            </a:pPr>
            <a:r>
              <a:rPr lang="en-US" b="1" dirty="0" smtClean="0"/>
              <a:t>An Agent-based Model for Studying Child Maltreatment and Child Maltreatment Prevention</a:t>
            </a:r>
          </a:p>
          <a:p>
            <a:pPr algn="ctr">
              <a:buNone/>
            </a:pPr>
            <a:endParaRPr lang="en-US" b="1" dirty="0" smtClean="0"/>
          </a:p>
          <a:p>
            <a:pPr algn="ctr">
              <a:buNone/>
            </a:pPr>
            <a:r>
              <a:rPr lang="en-US" sz="2400" dirty="0" err="1" smtClean="0"/>
              <a:t>Xiaolin</a:t>
            </a:r>
            <a:r>
              <a:rPr lang="en-US" sz="2400" dirty="0" smtClean="0"/>
              <a:t> </a:t>
            </a:r>
            <a:r>
              <a:rPr lang="en-US" sz="2400" dirty="0" err="1" smtClean="0"/>
              <a:t>Hu</a:t>
            </a:r>
            <a:r>
              <a:rPr lang="en-US" sz="2400" dirty="0" smtClean="0"/>
              <a:t>, PhD, Georgia State University</a:t>
            </a:r>
          </a:p>
          <a:p>
            <a:pPr algn="ctr">
              <a:buNone/>
            </a:pPr>
            <a:r>
              <a:rPr lang="en-US" sz="2400" dirty="0" smtClean="0"/>
              <a:t> Richard W. </a:t>
            </a:r>
            <a:r>
              <a:rPr lang="en-US" sz="2400" dirty="0" err="1" smtClean="0"/>
              <a:t>Puddy</a:t>
            </a:r>
            <a:r>
              <a:rPr lang="en-US" sz="2400" dirty="0" smtClean="0"/>
              <a:t>, PhD, MD, Centers for Disease Control and Prevention (CDC)</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Dynamics Model</a:t>
            </a:r>
            <a:endParaRPr lang="en-US" dirty="0"/>
          </a:p>
        </p:txBody>
      </p:sp>
      <p:sp>
        <p:nvSpPr>
          <p:cNvPr id="6" name="Rectangle 5"/>
          <p:cNvSpPr/>
          <p:nvPr/>
        </p:nvSpPr>
        <p:spPr>
          <a:xfrm>
            <a:off x="457200" y="1676400"/>
            <a:ext cx="8001000" cy="4708981"/>
          </a:xfrm>
          <a:prstGeom prst="rect">
            <a:avLst/>
          </a:prstGeom>
        </p:spPr>
        <p:txBody>
          <a:bodyPr wrap="square">
            <a:spAutoFit/>
          </a:bodyPr>
          <a:lstStyle/>
          <a:p>
            <a:pPr>
              <a:buFont typeface="Arial" pitchFamily="34" charset="0"/>
              <a:buChar char="•"/>
            </a:pPr>
            <a:r>
              <a:rPr lang="en-US" sz="2400" b="1" dirty="0" smtClean="0"/>
              <a:t> System dynamics </a:t>
            </a:r>
            <a:r>
              <a:rPr lang="en-US" sz="2400" dirty="0" smtClean="0"/>
              <a:t>is an approach to understanding the behavior of complex systems over time. It deals with internal feedback loops and time delays that affect the behavior of the entire system. </a:t>
            </a:r>
          </a:p>
          <a:p>
            <a:pPr>
              <a:buFont typeface="Arial" pitchFamily="34" charset="0"/>
              <a:buChar char="•"/>
            </a:pPr>
            <a:r>
              <a:rPr lang="en-US" sz="2400" dirty="0" smtClean="0"/>
              <a:t>What makes using system dynamics different from other approaches to studying complex systems is the use of feedback loops and stocks and flows. </a:t>
            </a:r>
          </a:p>
          <a:p>
            <a:pPr>
              <a:buFont typeface="Arial" pitchFamily="34" charset="0"/>
              <a:buChar char="•"/>
            </a:pPr>
            <a:r>
              <a:rPr lang="en-US" sz="2400" dirty="0" smtClean="0"/>
              <a:t>The basis of the method is the recognition that the structure of any system — the many circular, interlocking, sometimes time-delayed relationships among its components — is often just as important in determining its behavior as the individual components themselves. </a:t>
            </a:r>
          </a:p>
          <a:p>
            <a:pPr algn="ctr"/>
            <a:r>
              <a:rPr lang="en-US" sz="1200" dirty="0" smtClean="0"/>
              <a:t>http://en.wikipedia.org/wiki/System_dynamics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child maltreatment</a:t>
            </a:r>
            <a:endParaRPr lang="en-US" dirty="0"/>
          </a:p>
        </p:txBody>
      </p:sp>
      <p:sp>
        <p:nvSpPr>
          <p:cNvPr id="3" name="Content Placeholder 2"/>
          <p:cNvSpPr>
            <a:spLocks noGrp="1"/>
          </p:cNvSpPr>
          <p:nvPr>
            <p:ph idx="1"/>
          </p:nvPr>
        </p:nvSpPr>
        <p:spPr>
          <a:xfrm>
            <a:off x="457200" y="1600200"/>
            <a:ext cx="8458200" cy="4953000"/>
          </a:xfrm>
        </p:spPr>
        <p:txBody>
          <a:bodyPr>
            <a:normAutofit fontScale="92500"/>
          </a:bodyPr>
          <a:lstStyle/>
          <a:p>
            <a:r>
              <a:rPr lang="en-US" sz="2400" dirty="0" smtClean="0"/>
              <a:t>More than 1 in 8 children experience child maltreatment each year, including physical, sexual, and emotional abuse and neglect. </a:t>
            </a:r>
          </a:p>
          <a:p>
            <a:r>
              <a:rPr lang="en-US" sz="2400" dirty="0" smtClean="0"/>
              <a:t>Total direct and indirect </a:t>
            </a:r>
          </a:p>
          <a:p>
            <a:pPr>
              <a:buNone/>
            </a:pPr>
            <a:r>
              <a:rPr lang="en-US" sz="2400" dirty="0" smtClean="0"/>
              <a:t>      costs of CM in the U.S. </a:t>
            </a:r>
          </a:p>
          <a:p>
            <a:pPr>
              <a:buNone/>
            </a:pPr>
            <a:r>
              <a:rPr lang="en-US" sz="2400" dirty="0" smtClean="0"/>
              <a:t>      were estimated at </a:t>
            </a:r>
          </a:p>
          <a:p>
            <a:pPr>
              <a:buNone/>
            </a:pPr>
            <a:r>
              <a:rPr lang="en-US" sz="2400" dirty="0" smtClean="0"/>
              <a:t>      $103.8 billion annually </a:t>
            </a:r>
          </a:p>
          <a:p>
            <a:pPr>
              <a:buNone/>
            </a:pPr>
            <a:r>
              <a:rPr lang="en-US" sz="2400" dirty="0" smtClean="0"/>
              <a:t>      in 2007. </a:t>
            </a:r>
          </a:p>
          <a:p>
            <a:r>
              <a:rPr lang="en-US" sz="2400" dirty="0" smtClean="0"/>
              <a:t>Children younger than </a:t>
            </a:r>
          </a:p>
          <a:p>
            <a:pPr>
              <a:buNone/>
            </a:pPr>
            <a:r>
              <a:rPr lang="en-US" sz="2400" dirty="0" smtClean="0"/>
              <a:t>      4 years of age are </a:t>
            </a:r>
          </a:p>
          <a:p>
            <a:pPr>
              <a:buNone/>
            </a:pPr>
            <a:r>
              <a:rPr lang="en-US" sz="2400" dirty="0" smtClean="0"/>
              <a:t>       at greatest risk of </a:t>
            </a:r>
          </a:p>
          <a:p>
            <a:pPr>
              <a:buNone/>
            </a:pPr>
            <a:r>
              <a:rPr lang="en-US" sz="2400" dirty="0" smtClean="0"/>
              <a:t>        death from child </a:t>
            </a:r>
          </a:p>
          <a:p>
            <a:pPr>
              <a:buNone/>
            </a:pPr>
            <a:r>
              <a:rPr lang="en-US" sz="2400" dirty="0" smtClean="0"/>
              <a:t>         maltreatment.</a:t>
            </a:r>
          </a:p>
        </p:txBody>
      </p:sp>
      <p:pic>
        <p:nvPicPr>
          <p:cNvPr id="34819" name="Picture 3"/>
          <p:cNvPicPr>
            <a:picLocks noChangeAspect="1" noChangeArrowheads="1"/>
          </p:cNvPicPr>
          <p:nvPr/>
        </p:nvPicPr>
        <p:blipFill>
          <a:blip r:embed="rId2" cstate="print"/>
          <a:srcRect/>
          <a:stretch>
            <a:fillRect/>
          </a:stretch>
        </p:blipFill>
        <p:spPr bwMode="auto">
          <a:xfrm>
            <a:off x="3657600" y="2438400"/>
            <a:ext cx="5486400" cy="40990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and its prevention</a:t>
            </a:r>
            <a:endParaRPr lang="en-US" dirty="0"/>
          </a:p>
        </p:txBody>
      </p:sp>
      <p:sp>
        <p:nvSpPr>
          <p:cNvPr id="4" name="Content Placeholder 2"/>
          <p:cNvSpPr>
            <a:spLocks noGrp="1"/>
          </p:cNvSpPr>
          <p:nvPr>
            <p:ph idx="1"/>
          </p:nvPr>
        </p:nvSpPr>
        <p:spPr>
          <a:xfrm>
            <a:off x="457200" y="1600200"/>
            <a:ext cx="8229600" cy="5257800"/>
          </a:xfrm>
        </p:spPr>
        <p:txBody>
          <a:bodyPr>
            <a:normAutofit/>
          </a:bodyPr>
          <a:lstStyle/>
          <a:p>
            <a:r>
              <a:rPr lang="en-US" sz="2400" dirty="0" smtClean="0"/>
              <a:t>Exposure to child maltreatment increases the risk for things like smoking, substance abuse, obesity, depression and in turn increases the risk of diseases such as cancer, heart disease, stroke and many others. </a:t>
            </a:r>
          </a:p>
          <a:p>
            <a:r>
              <a:rPr lang="en-US" sz="2400" dirty="0" smtClean="0"/>
              <a:t>Research suggests that progress in preventing the nation's worst health problems – such as obesity and diabetes – can be made by investing in programs that promote raising infants and young children in healthy, safe, stable, and nurturing surroundings. </a:t>
            </a:r>
          </a:p>
          <a:p>
            <a:r>
              <a:rPr lang="en-US" sz="2400" dirty="0" smtClean="0"/>
              <a:t>Despite the importance of CM prevention, many of the current methodologies employed to prevent maltreatment have not fully advanced the field to the point of making significant impact at the population level.</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community level</a:t>
            </a:r>
            <a:endParaRPr lang="en-US" dirty="0"/>
          </a:p>
        </p:txBody>
      </p:sp>
      <p:pic>
        <p:nvPicPr>
          <p:cNvPr id="32769" name="Picture 1"/>
          <p:cNvPicPr>
            <a:picLocks noChangeAspect="1" noChangeArrowheads="1"/>
          </p:cNvPicPr>
          <p:nvPr/>
        </p:nvPicPr>
        <p:blipFill>
          <a:blip r:embed="rId2" cstate="print"/>
          <a:srcRect/>
          <a:stretch>
            <a:fillRect/>
          </a:stretch>
        </p:blipFill>
        <p:spPr bwMode="auto">
          <a:xfrm>
            <a:off x="2133600" y="1543050"/>
            <a:ext cx="4876800" cy="5314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model of a single agent</a:t>
            </a:r>
            <a:endParaRPr lang="en-US" dirty="0"/>
          </a:p>
        </p:txBody>
      </p:sp>
      <p:pic>
        <p:nvPicPr>
          <p:cNvPr id="31745" name="Picture 1" descr="C:\Users\Feng Gu\AppData\Roaming\Tencent\Users\55982844\QQ\WinTemp\RichOle\BGF}BMGV`8~3$SBTK%@SWY2.jpg"/>
          <p:cNvPicPr>
            <a:picLocks noChangeAspect="1" noChangeArrowheads="1"/>
          </p:cNvPicPr>
          <p:nvPr/>
        </p:nvPicPr>
        <p:blipFill>
          <a:blip r:embed="rId2" cstate="print"/>
          <a:srcRect/>
          <a:stretch>
            <a:fillRect/>
          </a:stretch>
        </p:blipFill>
        <p:spPr bwMode="auto">
          <a:xfrm>
            <a:off x="1" y="1219200"/>
            <a:ext cx="9128878" cy="5638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agent-based model of CM</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r>
              <a:rPr lang="en-US" dirty="0" smtClean="0"/>
              <a:t>http://cs.gsu.edu/SIMS/CMSimulation/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sp>
        <p:nvSpPr>
          <p:cNvPr id="3" name="Content Placeholder 2"/>
          <p:cNvSpPr>
            <a:spLocks noGrp="1"/>
          </p:cNvSpPr>
          <p:nvPr>
            <p:ph idx="1"/>
          </p:nvPr>
        </p:nvSpPr>
        <p:spPr>
          <a:xfrm>
            <a:off x="457200" y="1600200"/>
            <a:ext cx="8382000" cy="5257800"/>
          </a:xfrm>
        </p:spPr>
        <p:txBody>
          <a:bodyPr>
            <a:normAutofit/>
          </a:bodyPr>
          <a:lstStyle/>
          <a:p>
            <a:r>
              <a:rPr lang="en-US" sz="2400" dirty="0" smtClean="0"/>
              <a:t>What Will Happen if Reducing Community Stress by 70% after One Year?</a:t>
            </a:r>
          </a:p>
          <a:p>
            <a:pPr>
              <a:buNone/>
            </a:pPr>
            <a:endParaRPr lang="en-US" sz="2400" dirty="0" smtClean="0"/>
          </a:p>
          <a:p>
            <a:pPr>
              <a:buNone/>
            </a:pPr>
            <a:r>
              <a:rPr lang="en-US" sz="2400" b="1" dirty="0" smtClean="0"/>
              <a:t>Set up a virtual community that is of interest.</a:t>
            </a:r>
            <a:endParaRPr lang="en-US" sz="2400" dirty="0" smtClean="0"/>
          </a:p>
          <a:p>
            <a:pPr>
              <a:buNone/>
            </a:pPr>
            <a:r>
              <a:rPr lang="en-US" sz="2400" dirty="0" smtClean="0"/>
              <a:t>public double </a:t>
            </a:r>
            <a:r>
              <a:rPr lang="en-US" sz="2400" dirty="0" err="1" smtClean="0"/>
              <a:t>averageChildrenPerHouse</a:t>
            </a:r>
            <a:r>
              <a:rPr lang="en-US" sz="2400" dirty="0" smtClean="0"/>
              <a:t> = 1.5 </a:t>
            </a:r>
          </a:p>
          <a:p>
            <a:pPr>
              <a:buNone/>
            </a:pPr>
            <a:r>
              <a:rPr lang="en-US" sz="2400" dirty="0" smtClean="0"/>
              <a:t>public double </a:t>
            </a:r>
            <a:r>
              <a:rPr lang="en-US" sz="2400" dirty="0" err="1" smtClean="0"/>
              <a:t>averageParentsPerHouse</a:t>
            </a:r>
            <a:r>
              <a:rPr lang="en-US" sz="2400" dirty="0" smtClean="0"/>
              <a:t> = 1.3; </a:t>
            </a:r>
          </a:p>
          <a:p>
            <a:pPr>
              <a:buNone/>
            </a:pPr>
            <a:r>
              <a:rPr lang="en-US" sz="2400" dirty="0" smtClean="0"/>
              <a:t>public double </a:t>
            </a:r>
            <a:r>
              <a:rPr lang="en-US" sz="2400" dirty="0" err="1" smtClean="0"/>
              <a:t>averageFamilyStressLevel</a:t>
            </a:r>
            <a:r>
              <a:rPr lang="en-US" sz="2400" dirty="0" smtClean="0"/>
              <a:t> = 4; </a:t>
            </a:r>
          </a:p>
          <a:p>
            <a:pPr>
              <a:buNone/>
            </a:pPr>
            <a:r>
              <a:rPr lang="en-US" sz="2400" dirty="0" smtClean="0"/>
              <a:t>public double </a:t>
            </a:r>
            <a:r>
              <a:rPr lang="en-US" sz="2400" dirty="0" err="1" smtClean="0"/>
              <a:t>parentalSkill</a:t>
            </a:r>
            <a:r>
              <a:rPr lang="en-US" sz="2400" dirty="0" smtClean="0"/>
              <a:t> = 60; </a:t>
            </a:r>
          </a:p>
          <a:p>
            <a:pPr>
              <a:buNone/>
            </a:pPr>
            <a:r>
              <a:rPr lang="en-US" sz="2400" dirty="0" smtClean="0"/>
              <a:t>public double STRESS_COMMUNITY = 8; </a:t>
            </a:r>
          </a:p>
          <a:p>
            <a:pPr>
              <a:buNone/>
            </a:pPr>
            <a:r>
              <a:rPr lang="en-US" sz="2400" dirty="0" smtClean="0"/>
              <a:t>long seed = 26888083;</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pic>
        <p:nvPicPr>
          <p:cNvPr id="28673" name="Picture 1"/>
          <p:cNvPicPr>
            <a:picLocks noChangeAspect="1" noChangeArrowheads="1"/>
          </p:cNvPicPr>
          <p:nvPr/>
        </p:nvPicPr>
        <p:blipFill>
          <a:blip r:embed="rId2" cstate="print"/>
          <a:srcRect/>
          <a:stretch>
            <a:fillRect/>
          </a:stretch>
        </p:blipFill>
        <p:spPr bwMode="auto">
          <a:xfrm>
            <a:off x="0" y="1714500"/>
            <a:ext cx="4573918" cy="5143500"/>
          </a:xfrm>
          <a:prstGeom prst="rect">
            <a:avLst/>
          </a:prstGeom>
          <a:noFill/>
          <a:ln w="9525">
            <a:noFill/>
            <a:miter lim="800000"/>
            <a:headEnd/>
            <a:tailEnd/>
          </a:ln>
        </p:spPr>
      </p:pic>
      <p:pic>
        <p:nvPicPr>
          <p:cNvPr id="28674" name="Picture 2"/>
          <p:cNvPicPr>
            <a:picLocks noChangeAspect="1" noChangeArrowheads="1"/>
          </p:cNvPicPr>
          <p:nvPr/>
        </p:nvPicPr>
        <p:blipFill>
          <a:blip r:embed="rId3" cstate="print"/>
          <a:srcRect/>
          <a:stretch>
            <a:fillRect/>
          </a:stretch>
        </p:blipFill>
        <p:spPr bwMode="auto">
          <a:xfrm>
            <a:off x="4513821" y="1676400"/>
            <a:ext cx="4630179" cy="5181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Take A Deeper Look: Different Types of Families in the Community</a:t>
            </a:r>
          </a:p>
          <a:p>
            <a:endParaRPr lang="en-US" dirty="0" smtClean="0"/>
          </a:p>
          <a:p>
            <a:r>
              <a:rPr lang="en-US" b="1" dirty="0" smtClean="0"/>
              <a:t>Number of Social Connections – </a:t>
            </a:r>
            <a:r>
              <a:rPr lang="en-US" dirty="0" smtClean="0"/>
              <a:t>Among the 50 Families </a:t>
            </a:r>
          </a:p>
          <a:p>
            <a:pPr>
              <a:buNone/>
            </a:pPr>
            <a:r>
              <a:rPr lang="en-US" b="1" dirty="0" smtClean="0"/>
              <a:t>      -</a:t>
            </a:r>
            <a:r>
              <a:rPr lang="en-US" dirty="0" smtClean="0"/>
              <a:t>10 families have no social connection </a:t>
            </a:r>
          </a:p>
          <a:p>
            <a:pPr>
              <a:buNone/>
            </a:pPr>
            <a:r>
              <a:rPr lang="en-US" dirty="0" smtClean="0"/>
              <a:t>      -17 families have 1 or 2 social connections </a:t>
            </a:r>
          </a:p>
          <a:p>
            <a:pPr>
              <a:buNone/>
            </a:pPr>
            <a:r>
              <a:rPr lang="en-US" dirty="0" smtClean="0"/>
              <a:t>      -23 families have 3 or more social connections </a:t>
            </a:r>
          </a:p>
          <a:p>
            <a:endParaRPr lang="en-US" dirty="0" smtClean="0"/>
          </a:p>
          <a:p>
            <a:r>
              <a:rPr lang="en-US" b="1" dirty="0" smtClean="0"/>
              <a:t>Family Resource –</a:t>
            </a:r>
            <a:r>
              <a:rPr lang="en-US" dirty="0" smtClean="0"/>
              <a:t>Among the 50 Families </a:t>
            </a:r>
          </a:p>
          <a:p>
            <a:pPr>
              <a:buNone/>
            </a:pPr>
            <a:r>
              <a:rPr lang="en-US" b="1" dirty="0" smtClean="0"/>
              <a:t>       -</a:t>
            </a:r>
            <a:r>
              <a:rPr lang="en-US" dirty="0" smtClean="0"/>
              <a:t>11 families have 0 or less resources (compared to child need) </a:t>
            </a:r>
          </a:p>
          <a:p>
            <a:pPr>
              <a:buNone/>
            </a:pPr>
            <a:r>
              <a:rPr lang="en-US" dirty="0" smtClean="0"/>
              <a:t>        -12 families have 0-10% more resource (compared to child need) </a:t>
            </a:r>
          </a:p>
          <a:p>
            <a:pPr>
              <a:buNone/>
            </a:pPr>
            <a:r>
              <a:rPr lang="en-US" dirty="0" smtClean="0"/>
              <a:t>        -14 families have 10%-20% more resource (compared to child need) </a:t>
            </a:r>
          </a:p>
          <a:p>
            <a:pPr>
              <a:buNone/>
            </a:pPr>
            <a:r>
              <a:rPr lang="en-US" dirty="0" smtClean="0"/>
              <a:t>         -13 families have &gt;20% more resource (compared to child need) </a:t>
            </a:r>
          </a:p>
          <a:p>
            <a:endParaRPr lang="en-US" dirty="0" smtClean="0"/>
          </a:p>
          <a:p>
            <a:pPr>
              <a:buNone/>
            </a:pPr>
            <a:r>
              <a:rPr lang="en-US" dirty="0" smtClean="0"/>
              <a:t>Note: In each simulation run, the computer program generates an “artificial community” based on users’ configurations. The number of families in each category may be different for different simulation runs. </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pic>
        <p:nvPicPr>
          <p:cNvPr id="26625" name="Picture 1"/>
          <p:cNvPicPr>
            <a:picLocks noChangeAspect="1" noChangeArrowheads="1"/>
          </p:cNvPicPr>
          <p:nvPr/>
        </p:nvPicPr>
        <p:blipFill>
          <a:blip r:embed="rId2" cstate="print"/>
          <a:srcRect/>
          <a:stretch>
            <a:fillRect/>
          </a:stretch>
        </p:blipFill>
        <p:spPr bwMode="auto">
          <a:xfrm>
            <a:off x="762000" y="1752600"/>
            <a:ext cx="3000375" cy="2905125"/>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4876800" y="1600200"/>
            <a:ext cx="3219450" cy="3086100"/>
          </a:xfrm>
          <a:prstGeom prst="rect">
            <a:avLst/>
          </a:prstGeom>
          <a:noFill/>
          <a:ln w="9525">
            <a:noFill/>
            <a:miter lim="800000"/>
            <a:headEnd/>
            <a:tailEnd/>
          </a:ln>
        </p:spPr>
      </p:pic>
      <p:sp>
        <p:nvSpPr>
          <p:cNvPr id="6" name="Rectangle 5"/>
          <p:cNvSpPr/>
          <p:nvPr/>
        </p:nvSpPr>
        <p:spPr>
          <a:xfrm>
            <a:off x="838200" y="4800600"/>
            <a:ext cx="2776401" cy="369332"/>
          </a:xfrm>
          <a:prstGeom prst="rect">
            <a:avLst/>
          </a:prstGeom>
        </p:spPr>
        <p:txBody>
          <a:bodyPr wrap="none">
            <a:spAutoFit/>
          </a:bodyPr>
          <a:lstStyle/>
          <a:p>
            <a:r>
              <a:rPr lang="en-US" smtClean="0"/>
              <a:t>Based on social connection </a:t>
            </a:r>
            <a:endParaRPr lang="en-US" dirty="0"/>
          </a:p>
        </p:txBody>
      </p:sp>
      <p:sp>
        <p:nvSpPr>
          <p:cNvPr id="7" name="Rectangle 6"/>
          <p:cNvSpPr/>
          <p:nvPr/>
        </p:nvSpPr>
        <p:spPr>
          <a:xfrm>
            <a:off x="5257800" y="4876800"/>
            <a:ext cx="2589491" cy="369332"/>
          </a:xfrm>
          <a:prstGeom prst="rect">
            <a:avLst/>
          </a:prstGeom>
        </p:spPr>
        <p:txBody>
          <a:bodyPr wrap="none">
            <a:spAutoFit/>
          </a:bodyPr>
          <a:lstStyle/>
          <a:p>
            <a:r>
              <a:rPr lang="en-US" dirty="0" smtClean="0"/>
              <a:t>Based on family resource </a:t>
            </a:r>
            <a:endParaRPr lang="en-US" dirty="0"/>
          </a:p>
        </p:txBody>
      </p:sp>
      <p:sp>
        <p:nvSpPr>
          <p:cNvPr id="8" name="Rectangle 7"/>
          <p:cNvSpPr/>
          <p:nvPr/>
        </p:nvSpPr>
        <p:spPr>
          <a:xfrm>
            <a:off x="533400" y="5562600"/>
            <a:ext cx="7848600" cy="923330"/>
          </a:xfrm>
          <a:prstGeom prst="rect">
            <a:avLst/>
          </a:prstGeom>
        </p:spPr>
        <p:txBody>
          <a:bodyPr wrap="square">
            <a:spAutoFit/>
          </a:bodyPr>
          <a:lstStyle/>
          <a:p>
            <a:r>
              <a:rPr lang="en-US" b="1" dirty="0" smtClean="0"/>
              <a:t>Note:</a:t>
            </a:r>
            <a:r>
              <a:rPr lang="en-US" dirty="0" smtClean="0"/>
              <a:t> In each simulation run, the computer program generates an “artificial community” based on users’ configurations. The number of families in each category may be different for different simulation runs.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pic>
        <p:nvPicPr>
          <p:cNvPr id="25601" name="Picture 1" descr="C:\Users\Feng Gu\AppData\Roaming\Tencent\Users\55982844\QQ\WinTemp\RichOle\L6QP$QSFP1@HN%~O_B)WGPD.jpg"/>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Feedback </a:t>
            </a:r>
            <a:r>
              <a:rPr lang="en-US" sz="2800" dirty="0" smtClean="0"/>
              <a:t>is a phenomenon whereby some proportion of the output signal of a system is passed (fed back) to the input. This is often used to control the dynamic behavior of the system. </a:t>
            </a:r>
          </a:p>
          <a:p>
            <a:r>
              <a:rPr lang="en-US" sz="2800" dirty="0" smtClean="0"/>
              <a:t>An example of a feedback system is an automobile steered by a driver</a:t>
            </a:r>
            <a:r>
              <a:rPr lang="en-US" dirty="0" smtClean="0"/>
              <a:t>.</a:t>
            </a:r>
          </a:p>
          <a:p>
            <a:endParaRPr lang="en-US" dirty="0" smtClean="0"/>
          </a:p>
          <a:p>
            <a:endParaRPr lang="en-US" dirty="0" smtClean="0"/>
          </a:p>
          <a:p>
            <a:endParaRPr lang="en-US" dirty="0" smtClean="0"/>
          </a:p>
          <a:p>
            <a:pPr>
              <a:buNone/>
            </a:pPr>
            <a:endParaRPr lang="en-US" sz="1700" dirty="0" smtClean="0"/>
          </a:p>
          <a:p>
            <a:pPr>
              <a:buNone/>
            </a:pPr>
            <a:r>
              <a:rPr lang="en-US" sz="1700" dirty="0" smtClean="0"/>
              <a:t>http://en.wikipedia.org/wiki/Feedback</a:t>
            </a:r>
          </a:p>
        </p:txBody>
      </p:sp>
      <p:pic>
        <p:nvPicPr>
          <p:cNvPr id="1026" name="Picture 2"/>
          <p:cNvPicPr>
            <a:picLocks noChangeAspect="1" noChangeArrowheads="1"/>
          </p:cNvPicPr>
          <p:nvPr/>
        </p:nvPicPr>
        <p:blipFill>
          <a:blip r:embed="rId2" cstate="print"/>
          <a:srcRect/>
          <a:stretch>
            <a:fillRect/>
          </a:stretch>
        </p:blipFill>
        <p:spPr bwMode="auto">
          <a:xfrm>
            <a:off x="2590800" y="4038600"/>
            <a:ext cx="28860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CM</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600" dirty="0" smtClean="0"/>
              <a:t>The simulated community has high level of community stress, which make families have high stress levels. </a:t>
            </a:r>
          </a:p>
          <a:p>
            <a:r>
              <a:rPr lang="en-US" sz="2600" dirty="0" smtClean="0"/>
              <a:t>Based on the model, when families have high stress levels, they tend not to fully exploit their family resources and/or social connections. </a:t>
            </a:r>
          </a:p>
          <a:p>
            <a:r>
              <a:rPr lang="en-US" sz="2600" dirty="0" smtClean="0"/>
              <a:t>When the community stress is reduced, families with more social connections or more family resources benefit more because they begin to exploit these resources. Families with less resource/social connections “benefit” in a limited way because they have limited resource to exploit. </a:t>
            </a:r>
          </a:p>
          <a:p>
            <a:endParaRPr lang="en-US" sz="2400" dirty="0" smtClean="0"/>
          </a:p>
          <a:p>
            <a:r>
              <a:rPr lang="en-US" sz="2400" b="1" dirty="0" smtClean="0"/>
              <a:t>Will this pattern be true for a different type of community? </a:t>
            </a:r>
          </a:p>
          <a:p>
            <a:r>
              <a:rPr lang="en-US" sz="2400" b="1" dirty="0" smtClean="0"/>
              <a:t>Is this correct in the real world</a:t>
            </a:r>
            <a:r>
              <a:rPr lang="en-US" sz="2400" dirty="0" smtClean="0"/>
              <a:t>?</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 dynamics model</a:t>
            </a:r>
            <a:endParaRPr lang="en-US" dirty="0"/>
          </a:p>
        </p:txBody>
      </p:sp>
      <p:sp>
        <p:nvSpPr>
          <p:cNvPr id="3" name="Content Placeholder 2"/>
          <p:cNvSpPr>
            <a:spLocks noGrp="1"/>
          </p:cNvSpPr>
          <p:nvPr>
            <p:ph idx="1"/>
          </p:nvPr>
        </p:nvSpPr>
        <p:spPr/>
        <p:txBody>
          <a:bodyPr>
            <a:normAutofit/>
          </a:bodyPr>
          <a:lstStyle/>
          <a:p>
            <a:pPr>
              <a:buNone/>
            </a:pPr>
            <a:r>
              <a:rPr lang="en-US" sz="2400" u="sng" dirty="0" smtClean="0"/>
              <a:t>http://forio.com/simulate/chris.soderquist/ssnr-ll/overview/</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0" y="533400"/>
            <a:ext cx="9182100" cy="3400425"/>
          </a:xfrm>
          <a:prstGeom prst="rect">
            <a:avLst/>
          </a:prstGeom>
          <a:noFill/>
          <a:ln w="9525">
            <a:noFill/>
            <a:miter lim="800000"/>
            <a:headEnd/>
            <a:tailEnd/>
          </a:ln>
        </p:spPr>
      </p:pic>
      <p:sp>
        <p:nvSpPr>
          <p:cNvPr id="5" name="Rectangle 4"/>
          <p:cNvSpPr/>
          <p:nvPr/>
        </p:nvSpPr>
        <p:spPr>
          <a:xfrm>
            <a:off x="381000" y="4038600"/>
            <a:ext cx="8382000" cy="1754326"/>
          </a:xfrm>
          <a:prstGeom prst="rect">
            <a:avLst/>
          </a:prstGeom>
        </p:spPr>
        <p:txBody>
          <a:bodyPr wrap="square">
            <a:spAutoFit/>
          </a:bodyPr>
          <a:lstStyle/>
          <a:p>
            <a:pPr algn="ctr"/>
            <a:r>
              <a:rPr lang="en-US" dirty="0" smtClean="0"/>
              <a:t>Using a Systems Dynamics </a:t>
            </a:r>
            <a:r>
              <a:rPr lang="en-US" dirty="0" smtClean="0"/>
              <a:t>Framework to </a:t>
            </a:r>
            <a:r>
              <a:rPr lang="en-US" dirty="0" smtClean="0"/>
              <a:t>Improve State Policy-making </a:t>
            </a:r>
          </a:p>
          <a:p>
            <a:pPr algn="ctr"/>
            <a:r>
              <a:rPr lang="en-US" dirty="0" smtClean="0"/>
              <a:t>Karen J. </a:t>
            </a:r>
            <a:r>
              <a:rPr lang="en-US" dirty="0" err="1" smtClean="0"/>
              <a:t>Minyard</a:t>
            </a:r>
            <a:r>
              <a:rPr lang="en-US" dirty="0" smtClean="0"/>
              <a:t>, Rachel </a:t>
            </a:r>
            <a:r>
              <a:rPr lang="en-US" dirty="0" err="1" smtClean="0"/>
              <a:t>Ferencik</a:t>
            </a:r>
            <a:r>
              <a:rPr lang="en-US" dirty="0" smtClean="0"/>
              <a:t>, Chris </a:t>
            </a:r>
            <a:r>
              <a:rPr lang="en-US" dirty="0" err="1" smtClean="0"/>
              <a:t>Soderquist</a:t>
            </a:r>
            <a:r>
              <a:rPr lang="en-US" dirty="0" smtClean="0"/>
              <a:t>, Heather Devlin, Mary Ann Phillips, Ken Powell </a:t>
            </a:r>
          </a:p>
          <a:p>
            <a:pPr algn="ctr"/>
            <a:r>
              <a:rPr lang="en-US" dirty="0" smtClean="0"/>
              <a:t>Academy Health </a:t>
            </a:r>
          </a:p>
          <a:p>
            <a:pPr algn="ctr"/>
            <a:r>
              <a:rPr lang="en-US" dirty="0" smtClean="0"/>
              <a:t>State Health Research and Policy Interest Group </a:t>
            </a:r>
          </a:p>
          <a:p>
            <a:pPr algn="ctr"/>
            <a:r>
              <a:rPr lang="en-US" dirty="0" smtClean="0"/>
              <a:t>June 27, 2009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1" y="1"/>
            <a:ext cx="9143999" cy="5668369"/>
          </a:xfrm>
          <a:prstGeom prst="rect">
            <a:avLst/>
          </a:prstGeom>
          <a:noFill/>
          <a:ln w="9525">
            <a:noFill/>
            <a:miter lim="800000"/>
            <a:headEnd/>
            <a:tailEnd/>
          </a:ln>
        </p:spPr>
      </p:pic>
      <p:sp>
        <p:nvSpPr>
          <p:cNvPr id="6" name="Rectangle 5"/>
          <p:cNvSpPr/>
          <p:nvPr/>
        </p:nvSpPr>
        <p:spPr>
          <a:xfrm>
            <a:off x="1295400" y="5486400"/>
            <a:ext cx="5943600" cy="646331"/>
          </a:xfrm>
          <a:prstGeom prst="rect">
            <a:avLst/>
          </a:prstGeom>
        </p:spPr>
        <p:txBody>
          <a:bodyPr wrap="square">
            <a:spAutoFit/>
          </a:bodyPr>
          <a:lstStyle/>
          <a:p>
            <a:r>
              <a:rPr lang="en-US" dirty="0" smtClean="0"/>
              <a:t>Dynamics in the Dual Eligible Population: A Systems Map Georgia Health Policy Center Communities Joined in Action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800" dirty="0" smtClean="0"/>
              <a:t>The relationship and the difference between the two models. </a:t>
            </a:r>
          </a:p>
          <a:p>
            <a:pPr>
              <a:buNone/>
            </a:pPr>
            <a:r>
              <a:rPr lang="en-US" sz="2800" dirty="0" smtClean="0"/>
              <a:t>    -What advantages can the SDM bring? </a:t>
            </a:r>
          </a:p>
          <a:p>
            <a:pPr>
              <a:buNone/>
            </a:pPr>
            <a:r>
              <a:rPr lang="en-US" sz="2800" dirty="0" smtClean="0"/>
              <a:t>     -What advantages can the ABM bring? </a:t>
            </a:r>
          </a:p>
          <a:p>
            <a:r>
              <a:rPr lang="en-US" sz="2800" dirty="0" smtClean="0"/>
              <a:t>How can the two models work together? </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dirty="0" smtClean="0"/>
              <a:t>Heterogeneity and network structure in the dynamics of diffusion: comparing agent-based and differential equation models</a:t>
            </a:r>
          </a:p>
          <a:p>
            <a:pPr>
              <a:buNone/>
            </a:pPr>
            <a:endParaRPr lang="en-US" dirty="0" smtClean="0"/>
          </a:p>
          <a:p>
            <a:pPr>
              <a:buNone/>
            </a:pPr>
            <a:r>
              <a:rPr lang="en-US" sz="1700" dirty="0" err="1" smtClean="0"/>
              <a:t>Hazhir</a:t>
            </a:r>
            <a:r>
              <a:rPr lang="en-US" sz="1700" dirty="0" smtClean="0"/>
              <a:t> </a:t>
            </a:r>
            <a:r>
              <a:rPr lang="en-US" sz="1700" dirty="0" err="1" smtClean="0"/>
              <a:t>Rahmandad</a:t>
            </a:r>
            <a:r>
              <a:rPr lang="en-US" sz="1700" dirty="0" smtClean="0"/>
              <a:t>, John </a:t>
            </a:r>
            <a:r>
              <a:rPr lang="en-US" sz="1700" dirty="0" err="1" smtClean="0"/>
              <a:t>Sterman</a:t>
            </a:r>
            <a:r>
              <a:rPr lang="en-US" sz="1700" dirty="0" smtClean="0"/>
              <a:t>, .Heterogeneity and network structure in the dynamics of diffusion: comparing agent-based and differential equation models., available HTTP: http://www.mit.edu/ </a:t>
            </a:r>
            <a:r>
              <a:rPr lang="en-US" sz="1700" dirty="0" err="1" smtClean="0"/>
              <a:t>hazhir</a:t>
            </a:r>
            <a:r>
              <a:rPr lang="en-US" sz="1700" dirty="0" smtClean="0"/>
              <a:t>/papers/</a:t>
            </a:r>
            <a:r>
              <a:rPr lang="en-US" sz="1700" dirty="0" err="1" smtClean="0"/>
              <a:t>Rahmandad-Sterman</a:t>
            </a:r>
            <a:r>
              <a:rPr lang="en-US" sz="1700" dirty="0" smtClean="0"/>
              <a:t> 051222.pdf</a:t>
            </a:r>
            <a:endParaRPr lang="en-US" sz="1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models and AB models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Each method has strengths and weaknesses. </a:t>
            </a:r>
          </a:p>
          <a:p>
            <a:r>
              <a:rPr lang="en-US" dirty="0" smtClean="0"/>
              <a:t>Nonlinear DE models often have a broad boundary encompassing a wide range of feedback effects but typically aggregate agents into a relatively small number of states (compartments). </a:t>
            </a:r>
          </a:p>
          <a:p>
            <a:r>
              <a:rPr lang="en-US" dirty="0" smtClean="0"/>
              <a:t>For example, models of innovation diffusion may aggregate the population into categories including unaware, aware, in the market, recent adopters, and former adopters (Urban, Hauser and Roberts, 1990; </a:t>
            </a:r>
            <a:r>
              <a:rPr lang="en-US" dirty="0" err="1" smtClean="0"/>
              <a:t>Mahajan</a:t>
            </a:r>
            <a:r>
              <a:rPr lang="en-US" dirty="0" smtClean="0"/>
              <a:t>, Muller and Wind, 2000). </a:t>
            </a:r>
          </a:p>
          <a:p>
            <a:r>
              <a:rPr lang="en-US" dirty="0" smtClean="0"/>
              <a:t>However, the agents within each compartment are assumed to be homogeneous and well mixed; the transitions among states are modeled as their expected value (possibly perturbed by random events). </a:t>
            </a:r>
          </a:p>
          <a:p>
            <a:r>
              <a:rPr lang="en-US" dirty="0" smtClean="0"/>
              <a:t>Another common difference is the representation of time. In DE models time is continuous. AB models are typically formulated in discrete time, with agents interacting at intervals.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models and AB models</a:t>
            </a:r>
            <a:endParaRPr lang="en-US" dirty="0"/>
          </a:p>
        </p:txBody>
      </p:sp>
      <p:sp>
        <p:nvSpPr>
          <p:cNvPr id="3" name="Content Placeholder 2"/>
          <p:cNvSpPr>
            <a:spLocks noGrp="1"/>
          </p:cNvSpPr>
          <p:nvPr>
            <p:ph idx="1"/>
          </p:nvPr>
        </p:nvSpPr>
        <p:spPr>
          <a:xfrm>
            <a:off x="457200" y="1600200"/>
            <a:ext cx="8382000" cy="5257800"/>
          </a:xfrm>
        </p:spPr>
        <p:txBody>
          <a:bodyPr>
            <a:normAutofit fontScale="77500" lnSpcReduction="20000"/>
          </a:bodyPr>
          <a:lstStyle/>
          <a:p>
            <a:r>
              <a:rPr lang="en-US" sz="3100" dirty="0" smtClean="0"/>
              <a:t>In contrast, AB models can readily include heterogeneity in agent attributes and in the network structure of their interactions; like DE models, these interactions can be deterministic or stochastic. </a:t>
            </a:r>
          </a:p>
          <a:p>
            <a:r>
              <a:rPr lang="en-US" sz="3100" dirty="0" smtClean="0"/>
              <a:t>However, the increased detail comes at the cost of introducing large numbers of parameters. </a:t>
            </a:r>
          </a:p>
          <a:p>
            <a:r>
              <a:rPr lang="en-US" sz="3100" dirty="0" smtClean="0"/>
              <a:t>It can be difficult to analyze the behavior of an AB model, and the computing resources required to carry out sensitivity tests can be prohibitive. </a:t>
            </a:r>
          </a:p>
          <a:p>
            <a:r>
              <a:rPr lang="en-US" sz="3100" dirty="0" smtClean="0"/>
              <a:t>Understanding where the agent-based approach yields additional insight and where such detail is unimportant is central to selecting appropriate methods for any problem at hand. </a:t>
            </a:r>
          </a:p>
          <a:p>
            <a:r>
              <a:rPr lang="en-US" sz="3100" dirty="0" smtClean="0"/>
              <a:t>We argue that AB and DE models are more productively viewed as points on a spectrum of aggregation assumptions rather than as fundamentally incompatible modeling paradigms</a:t>
            </a:r>
            <a:r>
              <a:rPr lang="en-US" sz="28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setup</a:t>
            </a:r>
            <a:endParaRPr lang="en-US" dirty="0"/>
          </a:p>
        </p:txBody>
      </p:sp>
      <p:sp>
        <p:nvSpPr>
          <p:cNvPr id="3" name="Content Placeholder 2"/>
          <p:cNvSpPr>
            <a:spLocks noGrp="1"/>
          </p:cNvSpPr>
          <p:nvPr>
            <p:ph idx="1"/>
          </p:nvPr>
        </p:nvSpPr>
        <p:spPr>
          <a:xfrm>
            <a:off x="304800" y="1600200"/>
            <a:ext cx="8534400" cy="4953000"/>
          </a:xfrm>
        </p:spPr>
        <p:txBody>
          <a:bodyPr>
            <a:normAutofit/>
          </a:bodyPr>
          <a:lstStyle/>
          <a:p>
            <a:r>
              <a:rPr lang="en-US" sz="2000" dirty="0" smtClean="0"/>
              <a:t>We develop an AB version of the classic SEIR model, a widely used lumped nonlinear deterministic DE model (see e.g. Murray 2002). </a:t>
            </a:r>
          </a:p>
          <a:p>
            <a:r>
              <a:rPr lang="en-US" sz="2000" dirty="0" smtClean="0"/>
              <a:t>The DE version divides the population into four compartments: Susceptible (S), Exposed (E), Infected (I), and Recovered (R). </a:t>
            </a:r>
          </a:p>
          <a:p>
            <a:r>
              <a:rPr lang="en-US" sz="2000" dirty="0" smtClean="0"/>
              <a:t>In the AB model, each individual is separately represented and must be in one of the four states. </a:t>
            </a:r>
          </a:p>
          <a:p>
            <a:r>
              <a:rPr lang="en-US" sz="2000" dirty="0" smtClean="0"/>
              <a:t>To ensure comparability of the AB and DE models, we implement them in the same software environment and show how a stochastic AB model can be formulated in continuous time so that the same numerical integration procedure can be used in both. </a:t>
            </a:r>
          </a:p>
          <a:p>
            <a:r>
              <a:rPr lang="en-US" sz="2000" dirty="0" smtClean="0"/>
              <a:t>We set the (mean) values of parameters in the AB model equal to those of the DE. Therefore any differences in outcomes arise only from the relaxation of the mean-field aggregation assumptions of the DE model.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 SIR model</a:t>
            </a:r>
            <a:endParaRPr lang="en-US" dirty="0"/>
          </a:p>
        </p:txBody>
      </p:sp>
      <p:pic>
        <p:nvPicPr>
          <p:cNvPr id="39937" name="Picture 1"/>
          <p:cNvPicPr>
            <a:picLocks noGrp="1" noChangeAspect="1" noChangeArrowheads="1"/>
          </p:cNvPicPr>
          <p:nvPr>
            <p:ph idx="1"/>
          </p:nvPr>
        </p:nvPicPr>
        <p:blipFill>
          <a:blip r:embed="rId2" cstate="print"/>
          <a:srcRect/>
          <a:stretch>
            <a:fillRect/>
          </a:stretch>
        </p:blipFill>
        <p:spPr bwMode="auto">
          <a:xfrm>
            <a:off x="304800" y="1981200"/>
            <a:ext cx="5736958" cy="1708629"/>
          </a:xfrm>
          <a:prstGeom prst="rect">
            <a:avLst/>
          </a:prstGeom>
          <a:noFill/>
          <a:ln w="9525">
            <a:noFill/>
            <a:miter lim="800000"/>
            <a:headEnd/>
            <a:tailEnd/>
          </a:ln>
        </p:spPr>
      </p:pic>
      <p:sp>
        <p:nvSpPr>
          <p:cNvPr id="5" name="Rectangle 4"/>
          <p:cNvSpPr/>
          <p:nvPr/>
        </p:nvSpPr>
        <p:spPr>
          <a:xfrm>
            <a:off x="381000" y="1447800"/>
            <a:ext cx="4372094" cy="369332"/>
          </a:xfrm>
          <a:prstGeom prst="rect">
            <a:avLst/>
          </a:prstGeom>
        </p:spPr>
        <p:txBody>
          <a:bodyPr wrap="none">
            <a:spAutoFit/>
          </a:bodyPr>
          <a:lstStyle/>
          <a:p>
            <a:r>
              <a:rPr lang="fr-FR" dirty="0" smtClean="0"/>
              <a:t>Susceptibles </a:t>
            </a:r>
            <a:r>
              <a:rPr lang="fr-FR" dirty="0" err="1" smtClean="0"/>
              <a:t>Infectives</a:t>
            </a:r>
            <a:r>
              <a:rPr lang="fr-FR" dirty="0" smtClean="0"/>
              <a:t> </a:t>
            </a:r>
            <a:r>
              <a:rPr lang="fr-FR" dirty="0" err="1" smtClean="0"/>
              <a:t>Removals</a:t>
            </a:r>
            <a:r>
              <a:rPr lang="fr-FR" dirty="0" smtClean="0"/>
              <a:t> (SIR) model</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762000" y="3886200"/>
            <a:ext cx="2657475" cy="2038350"/>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4724400" y="3719320"/>
            <a:ext cx="4419600" cy="31386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 and flows</a:t>
            </a:r>
            <a:endParaRPr lang="en-US" dirty="0"/>
          </a:p>
        </p:txBody>
      </p:sp>
      <p:sp>
        <p:nvSpPr>
          <p:cNvPr id="3" name="Content Placeholder 2"/>
          <p:cNvSpPr>
            <a:spLocks noGrp="1"/>
          </p:cNvSpPr>
          <p:nvPr>
            <p:ph idx="1"/>
          </p:nvPr>
        </p:nvSpPr>
        <p:spPr>
          <a:xfrm>
            <a:off x="457200" y="1447800"/>
            <a:ext cx="8458200" cy="4678363"/>
          </a:xfrm>
        </p:spPr>
        <p:txBody>
          <a:bodyPr>
            <a:normAutofit/>
          </a:bodyPr>
          <a:lstStyle/>
          <a:p>
            <a:r>
              <a:rPr lang="en-US" sz="2600" dirty="0" smtClean="0"/>
              <a:t>Economics, business, accounting, and related fields often distinguish between quantities which are </a:t>
            </a:r>
            <a:r>
              <a:rPr lang="en-US" sz="2600" b="1" dirty="0" smtClean="0"/>
              <a:t>stocks </a:t>
            </a:r>
            <a:r>
              <a:rPr lang="en-US" sz="2600" dirty="0" smtClean="0"/>
              <a:t>and those which are </a:t>
            </a:r>
            <a:r>
              <a:rPr lang="en-US" sz="2600" b="1" dirty="0" smtClean="0"/>
              <a:t>flows. </a:t>
            </a:r>
          </a:p>
          <a:p>
            <a:r>
              <a:rPr lang="en-US" sz="2600" dirty="0" smtClean="0"/>
              <a:t>A stock variable is measured at one specific time. It represents a quantity existing at a given point in time, which may have been accumulated in the past. </a:t>
            </a:r>
          </a:p>
          <a:p>
            <a:r>
              <a:rPr lang="en-US" sz="2600" dirty="0" smtClean="0"/>
              <a:t>A flow variable is measured over an interval of time. Therefore a flow would be measured per unit of time. </a:t>
            </a:r>
          </a:p>
          <a:p>
            <a:pPr>
              <a:buNone/>
            </a:pPr>
            <a:endParaRPr lang="en-US" dirty="0" smtClean="0"/>
          </a:p>
          <a:p>
            <a:pPr>
              <a:buNone/>
            </a:pPr>
            <a:endParaRPr lang="en-US" dirty="0"/>
          </a:p>
        </p:txBody>
      </p:sp>
      <p:pic>
        <p:nvPicPr>
          <p:cNvPr id="47106" name="Picture 2" descr="File:STKFLW.jpg">
            <a:hlinkClick r:id="rId2"/>
          </p:cNvPr>
          <p:cNvPicPr>
            <a:picLocks noChangeAspect="1" noChangeArrowheads="1"/>
          </p:cNvPicPr>
          <p:nvPr/>
        </p:nvPicPr>
        <p:blipFill>
          <a:blip r:embed="rId3" cstate="print"/>
          <a:srcRect/>
          <a:stretch>
            <a:fillRect/>
          </a:stretch>
        </p:blipFill>
        <p:spPr bwMode="auto">
          <a:xfrm>
            <a:off x="2667000" y="4924424"/>
            <a:ext cx="2352675" cy="1933576"/>
          </a:xfrm>
          <a:prstGeom prst="rect">
            <a:avLst/>
          </a:prstGeom>
          <a:noFill/>
        </p:spPr>
      </p:pic>
      <p:sp>
        <p:nvSpPr>
          <p:cNvPr id="5" name="Rectangle 4"/>
          <p:cNvSpPr/>
          <p:nvPr/>
        </p:nvSpPr>
        <p:spPr>
          <a:xfrm>
            <a:off x="4267200" y="5638800"/>
            <a:ext cx="4426918" cy="369332"/>
          </a:xfrm>
          <a:prstGeom prst="rect">
            <a:avLst/>
          </a:prstGeom>
        </p:spPr>
        <p:txBody>
          <a:bodyPr wrap="none">
            <a:spAutoFit/>
          </a:bodyPr>
          <a:lstStyle/>
          <a:p>
            <a:r>
              <a:rPr lang="en-US" dirty="0" smtClean="0"/>
              <a:t>http://en.wikipedia.org/wiki/Stock_and_flow</a:t>
            </a:r>
            <a:endParaRPr lang="en-US" dirty="0"/>
          </a:p>
        </p:txBody>
      </p:sp>
      <p:pic>
        <p:nvPicPr>
          <p:cNvPr id="38914" name="Picture 2" descr="http://upload.wikimedia.org/wikipedia/commons/c/ca/StockFlow.gif">
            <a:hlinkClick r:id="rId4"/>
          </p:cNvPr>
          <p:cNvPicPr>
            <a:picLocks noChangeAspect="1" noChangeArrowheads="1" noCrop="1"/>
          </p:cNvPicPr>
          <p:nvPr/>
        </p:nvPicPr>
        <p:blipFill>
          <a:blip r:embed="rId5" cstate="print"/>
          <a:srcRect/>
          <a:stretch>
            <a:fillRect/>
          </a:stretch>
        </p:blipFill>
        <p:spPr bwMode="auto">
          <a:xfrm>
            <a:off x="0" y="4905375"/>
            <a:ext cx="2343150" cy="19526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We run the AB model under five different network structures, including fully connected, random, Watts-</a:t>
            </a:r>
            <a:r>
              <a:rPr lang="en-US" dirty="0" err="1" smtClean="0"/>
              <a:t>Strogatz</a:t>
            </a:r>
            <a:r>
              <a:rPr lang="en-US" dirty="0" smtClean="0"/>
              <a:t> small world, scale-free, and lattice. </a:t>
            </a:r>
          </a:p>
          <a:p>
            <a:r>
              <a:rPr lang="en-US" dirty="0" smtClean="0"/>
              <a:t>The fully connected network is closest to the perfect mixing assumption of the DE; the lattice, with connections solely to neighbors, is most different; the small world and scale free networks are widely used and characterize many real situations (Watts and </a:t>
            </a:r>
            <a:r>
              <a:rPr lang="en-US" dirty="0" err="1" smtClean="0"/>
              <a:t>Strogatz</a:t>
            </a:r>
            <a:r>
              <a:rPr lang="en-US" dirty="0" smtClean="0"/>
              <a:t> 1998; </a:t>
            </a:r>
            <a:r>
              <a:rPr lang="en-US" dirty="0" err="1" smtClean="0"/>
              <a:t>Barabasi</a:t>
            </a:r>
            <a:r>
              <a:rPr lang="en-US" dirty="0" smtClean="0"/>
              <a:t> and Albert 1999; </a:t>
            </a:r>
            <a:r>
              <a:rPr lang="en-US" dirty="0" err="1" smtClean="0"/>
              <a:t>Barabasi</a:t>
            </a:r>
            <a:r>
              <a:rPr lang="en-US" dirty="0" smtClean="0"/>
              <a:t> 2002). </a:t>
            </a:r>
          </a:p>
          <a:p>
            <a:r>
              <a:rPr lang="en-US" dirty="0" smtClean="0"/>
              <a:t>We test each network structure with homogeneous and heterogeneous agent attributes such as the rate at which each agent contacts others. </a:t>
            </a:r>
          </a:p>
          <a:p>
            <a:r>
              <a:rPr lang="en-US" dirty="0" smtClean="0"/>
              <a:t>We compare the DE and AB epidemics on a variety of key metrics relevant to public health, including the fraction of the population ultimately infected (the total burden of disease), the maximum prevalence of infectious cases (a measure of the peak load on public health infrastructure), and the time to the peak of the epidemic (indicating how much time health officials have to respond).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2000" dirty="0" smtClean="0"/>
              <a:t>Experiment results see paper on P. 29, 30 </a:t>
            </a:r>
          </a:p>
          <a:p>
            <a:r>
              <a:rPr lang="en-US" sz="2000" dirty="0" smtClean="0"/>
              <a:t>Surprisingly, however, the differences between the DE and AB models are not statistically significant for key metrics such as peak time, peak prevalence, and disease burden in any but the lattice network. Though the small-world and scale-free networks are highly clustered, their dynamics are close to the DE model: even a few long-range contacts and highly connected hubs seed the epidemic at multiple points in the network, enabling it to spread rapidly. </a:t>
            </a:r>
          </a:p>
          <a:p>
            <a:r>
              <a:rPr lang="en-US" sz="2000" dirty="0" smtClean="0"/>
              <a:t>We also examine the ability of the DE model to capture the dynamics of each network structure in the realistic situation where data on underlying parameters are not available. Surprisingly, the fitted DE model matches the mean behavior of the AB model under all network structures and heterogeneity conditions tested.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The parsimony and robustness of the DE model suggests these models remain useful and appropriate in many situations, particularly where network structure is unknown or labile and where fast turnaround is required. </a:t>
            </a:r>
          </a:p>
          <a:p>
            <a:r>
              <a:rPr lang="en-US" sz="2000" dirty="0" smtClean="0"/>
              <a:t>The detail and flexibility of the AB models are likely to be most helpful where the structure of the contact network is known, stable, and highly localized, and where it is important to understand the impact of stochastic events on the range of likely outcomes. </a:t>
            </a:r>
          </a:p>
          <a:p>
            <a:r>
              <a:rPr lang="en-US" sz="2000" dirty="0" smtClean="0"/>
              <a:t>Further, since time and resources are always limited, modelers must trade off the data requirements and computational burden of disaggregation against the breadth of the model boundary. </a:t>
            </a:r>
          </a:p>
          <a:p>
            <a:r>
              <a:rPr lang="en-US" sz="2000" dirty="0" smtClean="0"/>
              <a:t>AB models will be most appropriate where results depend delicately on agent heterogeneity and random events. DE models will be most appropriate where results hinge on the incorporation of a wide range of feedbacks with other system elements (a broad model boundary). </a:t>
            </a:r>
          </a:p>
          <a:p>
            <a:r>
              <a:rPr lang="en-US" sz="2000" dirty="0" smtClean="0"/>
              <a:t>We suggest the complementary strengths and weaknesses of each model type can be used to advantage when DE and AB elements are integrated in a single model.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3" name="Content Placeholder 2"/>
          <p:cNvSpPr>
            <a:spLocks noGrp="1"/>
          </p:cNvSpPr>
          <p:nvPr>
            <p:ph idx="1"/>
          </p:nvPr>
        </p:nvSpPr>
        <p:spPr/>
        <p:txBody>
          <a:bodyPr>
            <a:normAutofit/>
          </a:bodyPr>
          <a:lstStyle/>
          <a:p>
            <a:r>
              <a:rPr lang="en-US" sz="2000" dirty="0" smtClean="0"/>
              <a:t>Program </a:t>
            </a:r>
            <a:r>
              <a:rPr lang="en-US" sz="2000" dirty="0" smtClean="0"/>
              <a:t>how populations of agents behave as a </a:t>
            </a:r>
            <a:r>
              <a:rPr lang="en-US" sz="2000" dirty="0" smtClean="0"/>
              <a:t>whole, </a:t>
            </a:r>
            <a:r>
              <a:rPr lang="en-US" sz="2000" dirty="0" smtClean="0"/>
              <a:t>For example, using System </a:t>
            </a:r>
            <a:r>
              <a:rPr lang="en-US" sz="2000" dirty="0" smtClean="0"/>
              <a:t>Dynamics to </a:t>
            </a:r>
            <a:r>
              <a:rPr lang="en-US" sz="2000" dirty="0" smtClean="0"/>
              <a:t>model Wolf-Sheep Predation, you specify how the total number of sheep would change as </a:t>
            </a:r>
            <a:r>
              <a:rPr lang="en-US" sz="2000" dirty="0" smtClean="0"/>
              <a:t>the total </a:t>
            </a:r>
            <a:r>
              <a:rPr lang="en-US" sz="2000" dirty="0" smtClean="0"/>
              <a:t>number of wolves goes up or down, and vice versa. You then run the simulation to see </a:t>
            </a:r>
            <a:r>
              <a:rPr lang="en-US" sz="2000" dirty="0" smtClean="0"/>
              <a:t>how both </a:t>
            </a:r>
            <a:r>
              <a:rPr lang="en-US" sz="2000" dirty="0" smtClean="0"/>
              <a:t>populations change over time</a:t>
            </a:r>
            <a:r>
              <a:rPr lang="en-US" sz="2000" dirty="0" smtClean="0"/>
              <a:t>.</a:t>
            </a:r>
          </a:p>
          <a:p>
            <a:r>
              <a:rPr lang="en-US" sz="2000" dirty="0" smtClean="0"/>
              <a:t>The System Dynamics Modeler allows you to draw a diagram that defines these populations, </a:t>
            </a:r>
            <a:r>
              <a:rPr lang="en-US" sz="2000" dirty="0" smtClean="0"/>
              <a:t>or "stocks</a:t>
            </a:r>
            <a:r>
              <a:rPr lang="en-US" sz="2000" dirty="0" smtClean="0"/>
              <a:t>", and how they affect each </a:t>
            </a:r>
            <a:r>
              <a:rPr lang="en-US" sz="2000" dirty="0" smtClean="0"/>
              <a:t>other.</a:t>
            </a:r>
          </a:p>
          <a:p>
            <a:r>
              <a:rPr lang="en-US" sz="2000" dirty="0" smtClean="0"/>
              <a:t>The Modeler reads your diagram and generates </a:t>
            </a:r>
            <a:r>
              <a:rPr lang="en-US" sz="2000" dirty="0" smtClean="0"/>
              <a:t>the appropriate </a:t>
            </a:r>
            <a:r>
              <a:rPr lang="en-US" sz="2000" dirty="0" err="1" smtClean="0"/>
              <a:t>NetLogo</a:t>
            </a:r>
            <a:r>
              <a:rPr lang="en-US" sz="2000" dirty="0" smtClean="0"/>
              <a:t> code -- global variables, procedures and reporters -- to run your </a:t>
            </a:r>
            <a:r>
              <a:rPr lang="en-US" sz="2000" dirty="0" smtClean="0"/>
              <a:t>System Dynamics </a:t>
            </a:r>
            <a:r>
              <a:rPr lang="en-US" sz="2000" dirty="0" smtClean="0"/>
              <a:t>model inside of </a:t>
            </a:r>
            <a:r>
              <a:rPr lang="en-US" sz="2000" dirty="0" err="1" smtClean="0"/>
              <a:t>NetLogo</a:t>
            </a:r>
            <a:r>
              <a:rPr lang="en-US" sz="2000" dirty="0" smtClean="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3" name="Content Placeholder 2"/>
          <p:cNvSpPr>
            <a:spLocks noGrp="1"/>
          </p:cNvSpPr>
          <p:nvPr>
            <p:ph idx="1"/>
          </p:nvPr>
        </p:nvSpPr>
        <p:spPr/>
        <p:txBody>
          <a:bodyPr>
            <a:normAutofit fontScale="92500"/>
          </a:bodyPr>
          <a:lstStyle/>
          <a:p>
            <a:r>
              <a:rPr lang="en-US" sz="2000" dirty="0" smtClean="0"/>
              <a:t>A System Dynamics diagram has four kinds of elements</a:t>
            </a:r>
          </a:p>
          <a:p>
            <a:pPr>
              <a:buNone/>
            </a:pPr>
            <a:r>
              <a:rPr lang="en-US" sz="2000" dirty="0" smtClean="0"/>
              <a:t> </a:t>
            </a:r>
            <a:r>
              <a:rPr lang="en-US" sz="2000" dirty="0" smtClean="0"/>
              <a:t>     - Stocks</a:t>
            </a:r>
          </a:p>
          <a:p>
            <a:pPr>
              <a:buNone/>
            </a:pPr>
            <a:r>
              <a:rPr lang="en-US" sz="2000" dirty="0" smtClean="0"/>
              <a:t> </a:t>
            </a:r>
            <a:r>
              <a:rPr lang="en-US" sz="2000" dirty="0" smtClean="0"/>
              <a:t>     -Variables</a:t>
            </a:r>
          </a:p>
          <a:p>
            <a:pPr>
              <a:buNone/>
            </a:pPr>
            <a:r>
              <a:rPr lang="en-US" sz="2000" dirty="0" smtClean="0"/>
              <a:t> </a:t>
            </a:r>
            <a:r>
              <a:rPr lang="en-US" sz="2000" dirty="0" smtClean="0"/>
              <a:t>      -Flows</a:t>
            </a:r>
          </a:p>
          <a:p>
            <a:pPr>
              <a:buNone/>
            </a:pPr>
            <a:r>
              <a:rPr lang="en-US" sz="2000" dirty="0" smtClean="0"/>
              <a:t> </a:t>
            </a:r>
            <a:r>
              <a:rPr lang="en-US" sz="2000" dirty="0" smtClean="0"/>
              <a:t>      -Links</a:t>
            </a:r>
          </a:p>
          <a:p>
            <a:r>
              <a:rPr lang="en-US" sz="2000" dirty="0" smtClean="0"/>
              <a:t>Stock, a collection of stuff, an aggregate, e.g., a stock can represent a population of sheep, the water in a lake, or the number of widgets in a factory.</a:t>
            </a:r>
          </a:p>
          <a:p>
            <a:r>
              <a:rPr lang="en-US" sz="2000" dirty="0" smtClean="0"/>
              <a:t>Flow, brings things into, or out of a Stock. Flows look like pipes with a faucet because the faucet controls how much stuff passes through the pipe.</a:t>
            </a:r>
          </a:p>
          <a:p>
            <a:r>
              <a:rPr lang="en-US" sz="2000" dirty="0" smtClean="0"/>
              <a:t>Variable, a value used in the diagram, can be an equation that depends on other Variables, or it can be a constant.</a:t>
            </a:r>
          </a:p>
          <a:p>
            <a:r>
              <a:rPr lang="en-US" sz="2000" dirty="0" smtClean="0"/>
              <a:t>Link, makes a value from one part of the diagram available to another. A link transmits a number from a Variable or a Stock into a Stock or a Flow. </a:t>
            </a:r>
          </a:p>
          <a:p>
            <a:endParaRPr lang="en-US" sz="2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p:txBody>
          <a:bodyPr>
            <a:normAutofit/>
          </a:bodyPr>
          <a:lstStyle/>
          <a:p>
            <a:r>
              <a:rPr lang="en-US" sz="2000" dirty="0" smtClean="0"/>
              <a:t>To open the System Dynamics Modeler, choose the System Dynamics Modeler item in the </a:t>
            </a:r>
            <a:r>
              <a:rPr lang="en-US" sz="2000" dirty="0" smtClean="0"/>
              <a:t>Tools menu</a:t>
            </a:r>
            <a:r>
              <a:rPr lang="en-US" sz="2000" dirty="0" smtClean="0"/>
              <a:t>. The System Dynamics Modeler window will appear.</a:t>
            </a:r>
            <a:endParaRPr lang="en-US" sz="2000" dirty="0"/>
          </a:p>
        </p:txBody>
      </p:sp>
      <p:pic>
        <p:nvPicPr>
          <p:cNvPr id="56322" name="Picture 2"/>
          <p:cNvPicPr>
            <a:picLocks noChangeAspect="1" noChangeArrowheads="1"/>
          </p:cNvPicPr>
          <p:nvPr/>
        </p:nvPicPr>
        <p:blipFill>
          <a:blip r:embed="rId3" cstate="print"/>
          <a:srcRect/>
          <a:stretch>
            <a:fillRect/>
          </a:stretch>
        </p:blipFill>
        <p:spPr bwMode="auto">
          <a:xfrm>
            <a:off x="1143000" y="2667000"/>
            <a:ext cx="6762750" cy="31908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p:txBody>
          <a:bodyPr>
            <a:normAutofit fontScale="92500" lnSpcReduction="20000"/>
          </a:bodyPr>
          <a:lstStyle/>
          <a:p>
            <a:r>
              <a:rPr lang="en-US" sz="2000" dirty="0" smtClean="0"/>
              <a:t>The toolbar contains buttons to edit, delete, and create items in your diagram</a:t>
            </a:r>
          </a:p>
          <a:p>
            <a:r>
              <a:rPr lang="en-US" sz="2000" dirty="0" smtClean="0"/>
              <a:t>Creating diagram elements</a:t>
            </a:r>
          </a:p>
          <a:p>
            <a:endParaRPr lang="en-US" sz="2000" dirty="0" smtClean="0"/>
          </a:p>
          <a:p>
            <a:r>
              <a:rPr lang="en-US" sz="2000" dirty="0" smtClean="0"/>
              <a:t>Stock, press the Stock button in the toolbar and click in the diagram area below. Each Stock needs a unique name, an initial value (a number, variable, a complex </a:t>
            </a:r>
            <a:r>
              <a:rPr lang="en-US" sz="2000" dirty="0" err="1" smtClean="0"/>
              <a:t>NetLogo</a:t>
            </a:r>
            <a:r>
              <a:rPr lang="en-US" sz="2000" dirty="0" smtClean="0"/>
              <a:t> expression, or a call to </a:t>
            </a:r>
            <a:r>
              <a:rPr lang="en-US" sz="2000" dirty="0" err="1" smtClean="0"/>
              <a:t>NetLogo</a:t>
            </a:r>
            <a:r>
              <a:rPr lang="en-US" sz="2000" dirty="0" smtClean="0"/>
              <a:t> reporter).</a:t>
            </a:r>
          </a:p>
          <a:p>
            <a:r>
              <a:rPr lang="en-US" sz="2000" dirty="0" smtClean="0"/>
              <a:t>Variable, press the Variable button and click on the diagram. It requires a unique name (a procedure or a global variable) and an Expression (a number, a variable, a </a:t>
            </a:r>
            <a:r>
              <a:rPr lang="en-US" sz="2000" dirty="0" err="1" smtClean="0"/>
              <a:t>NetLogo</a:t>
            </a:r>
            <a:r>
              <a:rPr lang="en-US" sz="2000" dirty="0" smtClean="0"/>
              <a:t> expression, or reporter).</a:t>
            </a:r>
          </a:p>
          <a:p>
            <a:r>
              <a:rPr lang="en-US" sz="2000" dirty="0" smtClean="0"/>
              <a:t>Flow, press the Flow button. Click and hold where you want the Flow to begin – either on a Stock or in an empty area—and drag the mouse to where you want the Flow to end – on a Stock or an empty area. It needs a unique name (reporter) and an Expression (the rate of flow from the input to output, can be any of the four types above).</a:t>
            </a:r>
          </a:p>
          <a:p>
            <a:r>
              <a:rPr lang="en-US" sz="2000" dirty="0" smtClean="0"/>
              <a:t>Link, </a:t>
            </a:r>
            <a:r>
              <a:rPr lang="en-US" sz="2000" dirty="0" smtClean="0"/>
              <a:t>click and hold on the starting point for the link -- a Variable, Stock or </a:t>
            </a:r>
            <a:r>
              <a:rPr lang="en-US" sz="2000" dirty="0" smtClean="0"/>
              <a:t>Flow-</a:t>
            </a:r>
            <a:r>
              <a:rPr lang="en-US" sz="2000" dirty="0" smtClean="0"/>
              <a:t>- and drag the mouse to the destination Variable or Flow.</a:t>
            </a:r>
            <a:r>
              <a:rPr lang="en-US" sz="2000" dirty="0" smtClean="0"/>
              <a:t> </a:t>
            </a:r>
          </a:p>
          <a:p>
            <a:pPr>
              <a:buNone/>
            </a:pPr>
            <a:endParaRPr lang="en-US" sz="2000" dirty="0"/>
          </a:p>
        </p:txBody>
      </p:sp>
      <p:pic>
        <p:nvPicPr>
          <p:cNvPr id="58369" name="Picture 1" descr="C:\Users\Feng Gu\AppData\Roaming\Tencent\Users\55982844\QQ\WinTemp\RichOle\VRZ7UYY3L1NJ6VJB~848GUW.jpg"/>
          <p:cNvPicPr>
            <a:picLocks noChangeAspect="1" noChangeArrowheads="1"/>
          </p:cNvPicPr>
          <p:nvPr/>
        </p:nvPicPr>
        <p:blipFill>
          <a:blip r:embed="rId3" cstate="print"/>
          <a:srcRect/>
          <a:stretch>
            <a:fillRect/>
          </a:stretch>
        </p:blipFill>
        <p:spPr bwMode="auto">
          <a:xfrm>
            <a:off x="3810000" y="1981200"/>
            <a:ext cx="2895600" cy="4000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a:xfrm>
            <a:off x="457200" y="1600200"/>
            <a:ext cx="8229600" cy="4876800"/>
          </a:xfrm>
        </p:spPr>
        <p:txBody>
          <a:bodyPr>
            <a:normAutofit fontScale="92500" lnSpcReduction="20000"/>
          </a:bodyPr>
          <a:lstStyle/>
          <a:p>
            <a:r>
              <a:rPr lang="en-US" sz="2000" dirty="0" smtClean="0"/>
              <a:t>Working with Diagram Elements</a:t>
            </a:r>
          </a:p>
          <a:p>
            <a:pPr>
              <a:buNone/>
            </a:pPr>
            <a:r>
              <a:rPr lang="en-US" sz="2000" dirty="0" smtClean="0"/>
              <a:t>      -When create </a:t>
            </a:r>
            <a:r>
              <a:rPr lang="en-US" sz="2000" dirty="0" smtClean="0"/>
              <a:t>a Stock, Variable, or Flow, </a:t>
            </a:r>
            <a:r>
              <a:rPr lang="en-US" sz="2000" dirty="0" smtClean="0"/>
              <a:t>a </a:t>
            </a:r>
            <a:r>
              <a:rPr lang="en-US" sz="2000" dirty="0" smtClean="0"/>
              <a:t>red question-mark on the </a:t>
            </a:r>
            <a:r>
              <a:rPr lang="en-US" sz="2000" dirty="0" smtClean="0"/>
              <a:t>element. It indicates </a:t>
            </a:r>
            <a:r>
              <a:rPr lang="en-US" sz="2000" dirty="0" smtClean="0"/>
              <a:t>that the element doesn't have a name yet. The red color indicates that </a:t>
            </a:r>
            <a:r>
              <a:rPr lang="en-US" sz="2000" dirty="0" smtClean="0"/>
              <a:t>the Stock </a:t>
            </a:r>
            <a:r>
              <a:rPr lang="en-US" sz="2000" dirty="0" smtClean="0"/>
              <a:t>is incomplete: it's missing one or more values required to generate a System </a:t>
            </a:r>
            <a:r>
              <a:rPr lang="en-US" sz="2000" dirty="0" smtClean="0"/>
              <a:t>Dynamics model</a:t>
            </a:r>
            <a:r>
              <a:rPr lang="en-US" sz="2000" dirty="0" smtClean="0"/>
              <a:t>. When a diagram element is complete, the name turns black</a:t>
            </a:r>
            <a:r>
              <a:rPr lang="en-US" sz="2000" dirty="0" smtClean="0"/>
              <a:t>.</a:t>
            </a:r>
          </a:p>
          <a:p>
            <a:r>
              <a:rPr lang="en-US" sz="2000" dirty="0" smtClean="0"/>
              <a:t>Selecting: To select a diagram element, click on it. To select multiple elements, hold the shift </a:t>
            </a:r>
            <a:r>
              <a:rPr lang="en-US" sz="2000" dirty="0" smtClean="0"/>
              <a:t>key. You </a:t>
            </a:r>
            <a:r>
              <a:rPr lang="en-US" sz="2000" dirty="0" smtClean="0"/>
              <a:t>can also select one or more elements by dragging a selection box.</a:t>
            </a:r>
          </a:p>
          <a:p>
            <a:r>
              <a:rPr lang="en-US" sz="2000" dirty="0" smtClean="0"/>
              <a:t>Editing: To edit a diagram element, select the element and press the "Edit" button on the </a:t>
            </a:r>
            <a:r>
              <a:rPr lang="en-US" sz="2000" dirty="0" smtClean="0"/>
              <a:t>toolbar. Or </a:t>
            </a:r>
            <a:r>
              <a:rPr lang="en-US" sz="2000" dirty="0" smtClean="0"/>
              <a:t>just double-click the element. (You can edit Stocks, Flows and Variables, but you can't </a:t>
            </a:r>
            <a:r>
              <a:rPr lang="en-US" sz="2000" dirty="0" smtClean="0"/>
              <a:t>edit Links</a:t>
            </a:r>
            <a:r>
              <a:rPr lang="en-US" sz="2000" dirty="0" smtClean="0"/>
              <a:t>).</a:t>
            </a:r>
          </a:p>
          <a:p>
            <a:r>
              <a:rPr lang="en-US" sz="2000" dirty="0" smtClean="0"/>
              <a:t>Moving: To move a diagram element, select it and drag the mouse to a new location</a:t>
            </a:r>
            <a:r>
              <a:rPr lang="en-US" sz="2000" dirty="0" smtClean="0"/>
              <a:t>.</a:t>
            </a:r>
          </a:p>
          <a:p>
            <a:r>
              <a:rPr lang="en-US" sz="2000" dirty="0" smtClean="0"/>
              <a:t>Editing </a:t>
            </a:r>
            <a:r>
              <a:rPr lang="en-US" sz="2000" dirty="0" err="1" smtClean="0"/>
              <a:t>dt</a:t>
            </a:r>
            <a:r>
              <a:rPr lang="en-US" sz="2000" dirty="0" smtClean="0"/>
              <a:t> </a:t>
            </a:r>
            <a:endParaRPr lang="en-US" sz="2000" dirty="0" smtClean="0"/>
          </a:p>
          <a:p>
            <a:pPr>
              <a:buNone/>
            </a:pPr>
            <a:r>
              <a:rPr lang="en-US" sz="2000" dirty="0" smtClean="0"/>
              <a:t> </a:t>
            </a:r>
            <a:r>
              <a:rPr lang="en-US" sz="2000" dirty="0" smtClean="0"/>
              <a:t>     -On </a:t>
            </a:r>
            <a:r>
              <a:rPr lang="en-US" sz="2000" dirty="0" smtClean="0"/>
              <a:t>the right side of the toolbar is the default </a:t>
            </a:r>
            <a:r>
              <a:rPr lang="en-US" sz="2000" dirty="0" err="1" smtClean="0"/>
              <a:t>dt</a:t>
            </a:r>
            <a:r>
              <a:rPr lang="en-US" sz="2000" dirty="0" smtClean="0"/>
              <a:t>, the interval used to approximate the results of </a:t>
            </a:r>
            <a:r>
              <a:rPr lang="en-US" sz="2000" dirty="0" smtClean="0"/>
              <a:t>your System </a:t>
            </a:r>
            <a:r>
              <a:rPr lang="en-US" sz="2000" dirty="0" smtClean="0"/>
              <a:t>Dynamics model. To change the value of the </a:t>
            </a:r>
            <a:r>
              <a:rPr lang="en-US" sz="2000" dirty="0" smtClean="0"/>
              <a:t>default </a:t>
            </a:r>
            <a:r>
              <a:rPr lang="en-US" sz="2000" dirty="0" err="1" smtClean="0"/>
              <a:t>dt</a:t>
            </a:r>
            <a:r>
              <a:rPr lang="en-US" sz="2000" dirty="0" smtClean="0"/>
              <a:t> for your aggregate model, press </a:t>
            </a:r>
            <a:r>
              <a:rPr lang="en-US" sz="2000" dirty="0" smtClean="0"/>
              <a:t>the Edit </a:t>
            </a:r>
            <a:r>
              <a:rPr lang="en-US" sz="2000" dirty="0" smtClean="0"/>
              <a:t>button next to the </a:t>
            </a:r>
            <a:r>
              <a:rPr lang="en-US" sz="2000" dirty="0" err="1" smtClean="0"/>
              <a:t>dt</a:t>
            </a:r>
            <a:r>
              <a:rPr lang="en-US" sz="2000" dirty="0" smtClean="0"/>
              <a:t> display and enter a new value.</a:t>
            </a:r>
            <a:endParaRPr lang="en-US" sz="2000" dirty="0"/>
          </a:p>
        </p:txBody>
      </p:sp>
      <p:pic>
        <p:nvPicPr>
          <p:cNvPr id="65539" name="Picture 3" descr="C:\Users\Feng Gu\AppData\Roaming\Tencent\Users\55982844\QQ\WinTemp\RichOle\342W[[ADU5@1IY)X35IPL]R.jpg"/>
          <p:cNvPicPr>
            <a:picLocks noChangeAspect="1" noChangeArrowheads="1"/>
          </p:cNvPicPr>
          <p:nvPr/>
        </p:nvPicPr>
        <p:blipFill>
          <a:blip r:embed="rId3" cstate="print"/>
          <a:srcRect/>
          <a:stretch>
            <a:fillRect/>
          </a:stretch>
        </p:blipFill>
        <p:spPr bwMode="auto">
          <a:xfrm>
            <a:off x="2057400" y="5105400"/>
            <a:ext cx="1114425" cy="381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Errors, When click </a:t>
            </a:r>
            <a:r>
              <a:rPr lang="en-US" sz="2000" dirty="0" smtClean="0"/>
              <a:t>the "check" button or when you edit a stock, flow, or variable the modeler </a:t>
            </a:r>
            <a:r>
              <a:rPr lang="en-US" sz="2000" dirty="0" smtClean="0"/>
              <a:t>will automatically </a:t>
            </a:r>
            <a:r>
              <a:rPr lang="en-US" sz="2000" dirty="0" smtClean="0"/>
              <a:t>generate the </a:t>
            </a:r>
            <a:r>
              <a:rPr lang="en-US" sz="2000" dirty="0" smtClean="0"/>
              <a:t>code corresponding </a:t>
            </a:r>
            <a:r>
              <a:rPr lang="en-US" sz="2000" dirty="0" smtClean="0"/>
              <a:t>to </a:t>
            </a:r>
            <a:r>
              <a:rPr lang="en-US" sz="2000" dirty="0" smtClean="0"/>
              <a:t>the diagram </a:t>
            </a:r>
            <a:r>
              <a:rPr lang="en-US" sz="2000" dirty="0" smtClean="0"/>
              <a:t>and try to compile </a:t>
            </a:r>
            <a:r>
              <a:rPr lang="en-US" sz="2000" dirty="0" smtClean="0"/>
              <a:t>that code</a:t>
            </a:r>
            <a:r>
              <a:rPr lang="en-US" sz="2000" dirty="0" smtClean="0"/>
              <a:t>. If there is an error the Code tab will turn red and a message will appear, and the portion of </a:t>
            </a:r>
            <a:r>
              <a:rPr lang="en-US" sz="2000" dirty="0" smtClean="0"/>
              <a:t>the generated </a:t>
            </a:r>
            <a:r>
              <a:rPr lang="en-US" sz="2000" dirty="0" smtClean="0"/>
              <a:t>code that is causing the trouble will be highlighted</a:t>
            </a:r>
            <a:r>
              <a:rPr lang="en-US" sz="2000" dirty="0" smtClean="0"/>
              <a:t>.</a:t>
            </a:r>
          </a:p>
        </p:txBody>
      </p:sp>
      <p:pic>
        <p:nvPicPr>
          <p:cNvPr id="66562" name="Picture 2"/>
          <p:cNvPicPr>
            <a:picLocks noChangeAspect="1" noChangeArrowheads="1"/>
          </p:cNvPicPr>
          <p:nvPr/>
        </p:nvPicPr>
        <p:blipFill>
          <a:blip r:embed="rId3" cstate="print"/>
          <a:srcRect/>
          <a:stretch>
            <a:fillRect/>
          </a:stretch>
        </p:blipFill>
        <p:spPr bwMode="auto">
          <a:xfrm>
            <a:off x="2129552" y="3276600"/>
            <a:ext cx="4966573" cy="3581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Code Tab, displays </a:t>
            </a:r>
            <a:r>
              <a:rPr lang="en-US" sz="2000" dirty="0" smtClean="0"/>
              <a:t>the </a:t>
            </a:r>
            <a:r>
              <a:rPr lang="en-US" sz="2000" dirty="0" err="1" smtClean="0"/>
              <a:t>NetLogo</a:t>
            </a:r>
            <a:r>
              <a:rPr lang="en-US" sz="2000" dirty="0" smtClean="0"/>
              <a:t> procedures </a:t>
            </a:r>
            <a:r>
              <a:rPr lang="en-US" sz="2000" dirty="0" smtClean="0"/>
              <a:t>generated from your diagram</a:t>
            </a:r>
            <a:r>
              <a:rPr lang="en-US" sz="2000" dirty="0" smtClean="0"/>
              <a:t>. </a:t>
            </a:r>
            <a:r>
              <a:rPr lang="en-US" sz="2000" dirty="0" smtClean="0"/>
              <a:t>You can't edit the contents of the Code tab. To modify </a:t>
            </a:r>
            <a:r>
              <a:rPr lang="en-US" sz="2000" dirty="0" smtClean="0"/>
              <a:t>System </a:t>
            </a:r>
            <a:r>
              <a:rPr lang="en-US" sz="2000" dirty="0" smtClean="0"/>
              <a:t>Dynamics mode, edit </a:t>
            </a:r>
            <a:r>
              <a:rPr lang="en-US" sz="2000" dirty="0" smtClean="0"/>
              <a:t>the diagram.</a:t>
            </a:r>
          </a:p>
          <a:p>
            <a:r>
              <a:rPr lang="en-US" sz="2000" dirty="0" smtClean="0"/>
              <a:t>Stocks correspond to a global variable that is initialized to the value or expression </a:t>
            </a:r>
            <a:r>
              <a:rPr lang="en-US" sz="2000" dirty="0" smtClean="0"/>
              <a:t>you provided </a:t>
            </a:r>
            <a:r>
              <a:rPr lang="en-US" sz="2000" dirty="0" smtClean="0"/>
              <a:t>in the Initial value field. Each Stock will be updated every step based on the </a:t>
            </a:r>
            <a:r>
              <a:rPr lang="en-US" sz="2000" dirty="0" smtClean="0"/>
              <a:t>Flows in </a:t>
            </a:r>
            <a:r>
              <a:rPr lang="en-US" sz="2000" dirty="0" smtClean="0"/>
              <a:t>and out</a:t>
            </a:r>
            <a:r>
              <a:rPr lang="en-US" sz="2000" dirty="0" smtClean="0"/>
              <a:t>.</a:t>
            </a:r>
            <a:endParaRPr lang="en-US" sz="2000" dirty="0" smtClean="0"/>
          </a:p>
          <a:p>
            <a:r>
              <a:rPr lang="en-US" sz="2000" dirty="0" smtClean="0"/>
              <a:t>Flows correspond to a procedure that contains the expression you provided in </a:t>
            </a:r>
            <a:r>
              <a:rPr lang="en-US" sz="2000" dirty="0" smtClean="0"/>
              <a:t>the Expression </a:t>
            </a:r>
            <a:r>
              <a:rPr lang="en-US" sz="2000" dirty="0" smtClean="0"/>
              <a:t>field.</a:t>
            </a:r>
          </a:p>
          <a:p>
            <a:r>
              <a:rPr lang="en-US" sz="2000" dirty="0" smtClean="0"/>
              <a:t>Variables </a:t>
            </a:r>
            <a:r>
              <a:rPr lang="en-US" sz="2000" dirty="0" smtClean="0"/>
              <a:t>can either be global variables or procedures. If the Expression you provided is </a:t>
            </a:r>
            <a:r>
              <a:rPr lang="en-US" sz="2000" dirty="0" smtClean="0"/>
              <a:t>a</a:t>
            </a:r>
            <a:r>
              <a:rPr lang="en-US" sz="2000" b="1" dirty="0" smtClean="0"/>
              <a:t> </a:t>
            </a:r>
            <a:r>
              <a:rPr lang="en-US" sz="2000" dirty="0" smtClean="0"/>
              <a:t>constant </a:t>
            </a:r>
            <a:r>
              <a:rPr lang="en-US" sz="2000" dirty="0" smtClean="0"/>
              <a:t>it will be a global variable and initialized to that value. If you used a </a:t>
            </a:r>
            <a:r>
              <a:rPr lang="en-US" sz="2000" dirty="0" smtClean="0"/>
              <a:t>more complicated </a:t>
            </a:r>
            <a:r>
              <a:rPr lang="en-US" sz="2000" dirty="0" smtClean="0"/>
              <a:t>Expression to define the Variable it will create a procedure like a Flow.</a:t>
            </a:r>
            <a:endParaRPr lang="en-US"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smtClean="0"/>
              <a:t>The elements of system dynamics diagrams are feedback, accumulation of flows into stocks and time delays. </a:t>
            </a:r>
          </a:p>
          <a:p>
            <a:r>
              <a:rPr lang="en-US" sz="2400" dirty="0" smtClean="0"/>
              <a:t>To illustrate the use of system dynamics, imagine an organization that plans to introduce an innovative new durable consumer product. The organization needs to understand the possible market dynamics, in order to design marketing plans and production plans. </a:t>
            </a:r>
          </a:p>
          <a:p>
            <a:r>
              <a:rPr lang="en-US" sz="2400" dirty="0" smtClean="0"/>
              <a:t>What are the basic components? What are the relations between the components? </a:t>
            </a:r>
          </a:p>
          <a:p>
            <a:pPr>
              <a:buNone/>
            </a:pPr>
            <a:endParaRPr lang="en-US" sz="1600" dirty="0" smtClean="0"/>
          </a:p>
          <a:p>
            <a:pPr>
              <a:buNone/>
            </a:pPr>
            <a:endParaRPr lang="en-US" sz="1600" dirty="0" smtClean="0"/>
          </a:p>
          <a:p>
            <a:pPr>
              <a:buNone/>
            </a:pPr>
            <a:endParaRPr lang="en-US" sz="1600" dirty="0" smtClean="0"/>
          </a:p>
          <a:p>
            <a:pPr algn="ctr">
              <a:buNone/>
            </a:pPr>
            <a:r>
              <a:rPr lang="en-US" sz="1600" dirty="0" smtClean="0"/>
              <a:t>http://en.wikipedia.org/wiki/System_dynamics</a:t>
            </a:r>
            <a:endParaRPr lang="en-US"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a:xfrm>
            <a:off x="457200" y="1600200"/>
            <a:ext cx="8229600" cy="4876800"/>
          </a:xfrm>
        </p:spPr>
        <p:txBody>
          <a:bodyPr>
            <a:normAutofit fontScale="92500" lnSpcReduction="10000"/>
          </a:bodyPr>
          <a:lstStyle/>
          <a:p>
            <a:r>
              <a:rPr lang="en-US" sz="2000" dirty="0" smtClean="0"/>
              <a:t>The variables and procedures defined in this tab are accessible in the main </a:t>
            </a:r>
            <a:r>
              <a:rPr lang="en-US" sz="2000" dirty="0" err="1" smtClean="0"/>
              <a:t>NetLogo</a:t>
            </a:r>
            <a:r>
              <a:rPr lang="en-US" sz="2000" dirty="0" smtClean="0"/>
              <a:t> window, </a:t>
            </a:r>
            <a:r>
              <a:rPr lang="en-US" sz="2000" dirty="0" smtClean="0"/>
              <a:t>just like </a:t>
            </a:r>
            <a:r>
              <a:rPr lang="en-US" sz="2000" dirty="0" smtClean="0"/>
              <a:t>the variables and procedures you define yourself in the main </a:t>
            </a:r>
            <a:r>
              <a:rPr lang="en-US" sz="2000" dirty="0" err="1" smtClean="0"/>
              <a:t>NetLogo</a:t>
            </a:r>
            <a:r>
              <a:rPr lang="en-US" sz="2000" dirty="0" smtClean="0"/>
              <a:t> Code tab. You can </a:t>
            </a:r>
            <a:r>
              <a:rPr lang="en-US" sz="2000" dirty="0" smtClean="0"/>
              <a:t>call the </a:t>
            </a:r>
            <a:r>
              <a:rPr lang="en-US" sz="2000" dirty="0" smtClean="0"/>
              <a:t>procedures from the main Code tab, from the Command Center, or from buttons in the </a:t>
            </a:r>
            <a:r>
              <a:rPr lang="en-US" sz="2000" dirty="0" smtClean="0"/>
              <a:t>Interface tab</a:t>
            </a:r>
            <a:r>
              <a:rPr lang="en-US" sz="2000" dirty="0" smtClean="0"/>
              <a:t>. You can refer to the global variables anywhere, including in the main Code tab and in monitors</a:t>
            </a:r>
            <a:r>
              <a:rPr lang="en-US" sz="2000" dirty="0" smtClean="0"/>
              <a:t>.</a:t>
            </a:r>
          </a:p>
          <a:p>
            <a:r>
              <a:rPr lang="en-US" sz="2000" dirty="0" smtClean="0"/>
              <a:t>Three </a:t>
            </a:r>
            <a:r>
              <a:rPr lang="en-US" sz="2000" dirty="0" smtClean="0"/>
              <a:t>important procedures to notice: system-dynamics-setup, system-dynamics-go, </a:t>
            </a:r>
            <a:r>
              <a:rPr lang="en-US" sz="2000" dirty="0" smtClean="0"/>
              <a:t>and system-dynamics-do-plot.</a:t>
            </a:r>
          </a:p>
          <a:p>
            <a:r>
              <a:rPr lang="en-US" sz="2000" b="1" dirty="0" smtClean="0"/>
              <a:t>system-dynamics-setup </a:t>
            </a:r>
            <a:r>
              <a:rPr lang="en-US" sz="2000" dirty="0" smtClean="0"/>
              <a:t>initializes the aggregate model. It sets the value of </a:t>
            </a:r>
            <a:r>
              <a:rPr lang="en-US" sz="2000" dirty="0" err="1" smtClean="0"/>
              <a:t>dt</a:t>
            </a:r>
            <a:r>
              <a:rPr lang="en-US" sz="2000" dirty="0" smtClean="0"/>
              <a:t>, calls </a:t>
            </a:r>
            <a:r>
              <a:rPr lang="en-US" sz="2000" dirty="0" smtClean="0"/>
              <a:t>reset-ticks,</a:t>
            </a:r>
            <a:r>
              <a:rPr lang="en-US" sz="2000" b="1" dirty="0" smtClean="0"/>
              <a:t> </a:t>
            </a:r>
            <a:r>
              <a:rPr lang="en-US" sz="2000" dirty="0" smtClean="0"/>
              <a:t>and </a:t>
            </a:r>
            <a:r>
              <a:rPr lang="en-US" sz="2000" dirty="0" smtClean="0"/>
              <a:t>initializes your stocks and your converters. Converters with a constant value are initialized </a:t>
            </a:r>
            <a:r>
              <a:rPr lang="en-US" sz="2000" dirty="0" smtClean="0"/>
              <a:t>first, followed </a:t>
            </a:r>
            <a:r>
              <a:rPr lang="en-US" sz="2000" dirty="0" smtClean="0"/>
              <a:t>by the stocks with constant values. The remaining stocks are initialized in </a:t>
            </a:r>
            <a:r>
              <a:rPr lang="en-US" sz="2000" dirty="0" smtClean="0"/>
              <a:t>alphabetical order</a:t>
            </a:r>
            <a:r>
              <a:rPr lang="en-US" sz="2000" dirty="0" smtClean="0"/>
              <a:t>.</a:t>
            </a:r>
          </a:p>
          <a:p>
            <a:r>
              <a:rPr lang="en-US" sz="2000" b="1" dirty="0" smtClean="0"/>
              <a:t>system-dynamics-go </a:t>
            </a:r>
            <a:r>
              <a:rPr lang="en-US" sz="2000" dirty="0" smtClean="0"/>
              <a:t>runs the aggregate model for </a:t>
            </a:r>
            <a:r>
              <a:rPr lang="en-US" sz="2000" dirty="0" err="1" smtClean="0"/>
              <a:t>dt</a:t>
            </a:r>
            <a:r>
              <a:rPr lang="en-US" sz="2000" dirty="0" smtClean="0"/>
              <a:t> time units. It computes the values of </a:t>
            </a:r>
            <a:r>
              <a:rPr lang="en-US" sz="2000" dirty="0" smtClean="0"/>
              <a:t>Flows</a:t>
            </a:r>
            <a:r>
              <a:rPr lang="en-US" sz="2000" b="1" dirty="0" smtClean="0"/>
              <a:t> </a:t>
            </a:r>
            <a:r>
              <a:rPr lang="en-US" sz="2000" dirty="0" smtClean="0"/>
              <a:t>and </a:t>
            </a:r>
            <a:r>
              <a:rPr lang="en-US" sz="2000" dirty="0" smtClean="0"/>
              <a:t>Variables and updates the value of Stocks. It also calls tick-advance with the value of </a:t>
            </a:r>
            <a:r>
              <a:rPr lang="en-US" sz="2000" dirty="0" err="1" smtClean="0"/>
              <a:t>dt</a:t>
            </a:r>
            <a:r>
              <a:rPr lang="en-US" sz="2000" dirty="0" smtClean="0"/>
              <a:t>. Converters </a:t>
            </a:r>
            <a:r>
              <a:rPr lang="en-US" sz="2000" dirty="0" smtClean="0"/>
              <a:t>and Flows with non-constant Expressions will be calculated only once when </a:t>
            </a:r>
            <a:r>
              <a:rPr lang="en-US" sz="2000" dirty="0" smtClean="0"/>
              <a:t>this procedure </a:t>
            </a:r>
            <a:r>
              <a:rPr lang="en-US" sz="2000" dirty="0" smtClean="0"/>
              <a:t>is called, however, their order of evaluation is </a:t>
            </a:r>
            <a:r>
              <a:rPr lang="en-US" sz="2000" dirty="0" smtClean="0"/>
              <a:t>undefined.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Dynamics Modeler of </a:t>
            </a:r>
            <a:r>
              <a:rPr lang="en-US" dirty="0" err="1" smtClean="0"/>
              <a:t>NetLogo</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b="1" dirty="0" smtClean="0"/>
              <a:t>system-dynamics-do-plot </a:t>
            </a:r>
            <a:r>
              <a:rPr lang="en-US" sz="2000" dirty="0" smtClean="0"/>
              <a:t>plots the values of Stocks in the aggregate model. To use this, first </a:t>
            </a:r>
            <a:r>
              <a:rPr lang="en-US" sz="2000" dirty="0" smtClean="0"/>
              <a:t>create a </a:t>
            </a:r>
            <a:r>
              <a:rPr lang="en-US" sz="2000" dirty="0" smtClean="0"/>
              <a:t>plot in the main </a:t>
            </a:r>
            <a:r>
              <a:rPr lang="en-US" sz="2000" dirty="0" err="1" smtClean="0"/>
              <a:t>NetLogo</a:t>
            </a:r>
            <a:r>
              <a:rPr lang="en-US" sz="2000" dirty="0" smtClean="0"/>
              <a:t> window. You then need to define a plot pen for each Stock you want </a:t>
            </a:r>
            <a:r>
              <a:rPr lang="en-US" sz="2000" dirty="0" smtClean="0"/>
              <a:t>to be </a:t>
            </a:r>
            <a:r>
              <a:rPr lang="en-US" sz="2000" dirty="0" smtClean="0"/>
              <a:t>plotted. This procedure will use the current plot, which you can change using </a:t>
            </a:r>
            <a:r>
              <a:rPr lang="en-US" sz="2000" dirty="0" smtClean="0"/>
              <a:t>the set-current-plot </a:t>
            </a:r>
            <a:r>
              <a:rPr lang="en-US" sz="2000" dirty="0" smtClean="0"/>
              <a:t>command</a:t>
            </a:r>
            <a:r>
              <a:rPr lang="en-US" sz="2000" dirty="0" smtClean="0"/>
              <a:t>.</a:t>
            </a:r>
          </a:p>
          <a:p>
            <a:r>
              <a:rPr lang="en-US" sz="2000" dirty="0" smtClean="0"/>
              <a:t>The diagram you create with the System Dynamics Modeler, and the procedures generated </a:t>
            </a:r>
            <a:r>
              <a:rPr lang="en-US" sz="2000" dirty="0" smtClean="0"/>
              <a:t>from your </a:t>
            </a:r>
            <a:r>
              <a:rPr lang="en-US" sz="2000" dirty="0" smtClean="0"/>
              <a:t>diagram, are part of your </a:t>
            </a:r>
            <a:r>
              <a:rPr lang="en-US" sz="2000" dirty="0" err="1" smtClean="0"/>
              <a:t>NetLogo</a:t>
            </a:r>
            <a:r>
              <a:rPr lang="en-US" sz="2000" dirty="0" smtClean="0"/>
              <a:t> model. When you a save the </a:t>
            </a:r>
            <a:r>
              <a:rPr lang="en-US" sz="2000" dirty="0" err="1" smtClean="0"/>
              <a:t>NetLogo</a:t>
            </a:r>
            <a:r>
              <a:rPr lang="en-US" sz="2000" dirty="0" smtClean="0"/>
              <a:t> model, your </a:t>
            </a:r>
            <a:r>
              <a:rPr lang="en-US" sz="2000" dirty="0" smtClean="0"/>
              <a:t>diagram is </a:t>
            </a:r>
            <a:r>
              <a:rPr lang="en-US" sz="2000" dirty="0" smtClean="0"/>
              <a:t>saved with it, in the same file.</a:t>
            </a:r>
            <a:endParaRPr lang="en-US" sz="20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lnSpcReduction="10000"/>
          </a:bodyPr>
          <a:lstStyle/>
          <a:p>
            <a:r>
              <a:rPr lang="en-US" sz="2000" dirty="0" smtClean="0"/>
              <a:t> </a:t>
            </a:r>
            <a:r>
              <a:rPr lang="en-US" sz="2000" dirty="0" smtClean="0"/>
              <a:t>Open a new model in </a:t>
            </a:r>
            <a:r>
              <a:rPr lang="en-US" sz="2000" dirty="0" err="1" smtClean="0"/>
              <a:t>NetLogo</a:t>
            </a:r>
            <a:r>
              <a:rPr lang="en-US" sz="2000" dirty="0" smtClean="0"/>
              <a:t>.</a:t>
            </a:r>
          </a:p>
          <a:p>
            <a:r>
              <a:rPr lang="en-US" sz="2000" dirty="0" smtClean="0"/>
              <a:t> </a:t>
            </a:r>
            <a:r>
              <a:rPr lang="en-US" sz="2000" dirty="0" smtClean="0"/>
              <a:t>Launch the System Dynamics Modeler in the Tools menu</a:t>
            </a:r>
            <a:r>
              <a:rPr lang="en-US" sz="2000" dirty="0" smtClean="0"/>
              <a:t>.</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Press the Stock button in the toolbar.</a:t>
            </a:r>
          </a:p>
          <a:p>
            <a:endParaRPr lang="en-US" sz="2000" dirty="0" smtClean="0"/>
          </a:p>
          <a:p>
            <a:r>
              <a:rPr lang="en-US" sz="2000" dirty="0" smtClean="0"/>
              <a:t>Click in the diagram area.</a:t>
            </a:r>
            <a:endParaRPr lang="en-US" sz="2000" dirty="0" smtClean="0"/>
          </a:p>
          <a:p>
            <a:pPr>
              <a:buNone/>
            </a:pPr>
            <a:r>
              <a:rPr lang="en-US" sz="2000" dirty="0" smtClean="0"/>
              <a:t> </a:t>
            </a:r>
          </a:p>
        </p:txBody>
      </p:sp>
      <p:pic>
        <p:nvPicPr>
          <p:cNvPr id="67586" name="Picture 2"/>
          <p:cNvPicPr>
            <a:picLocks noChangeAspect="1" noChangeArrowheads="1"/>
          </p:cNvPicPr>
          <p:nvPr/>
        </p:nvPicPr>
        <p:blipFill>
          <a:blip r:embed="rId3" cstate="print"/>
          <a:srcRect/>
          <a:stretch>
            <a:fillRect/>
          </a:stretch>
        </p:blipFill>
        <p:spPr bwMode="auto">
          <a:xfrm>
            <a:off x="5334000" y="2438400"/>
            <a:ext cx="2809875" cy="2914650"/>
          </a:xfrm>
          <a:prstGeom prst="rect">
            <a:avLst/>
          </a:prstGeom>
          <a:noFill/>
          <a:ln w="9525">
            <a:noFill/>
            <a:miter lim="800000"/>
            <a:headEnd/>
            <a:tailEnd/>
          </a:ln>
        </p:spPr>
      </p:pic>
      <p:pic>
        <p:nvPicPr>
          <p:cNvPr id="67587" name="Picture 3" descr="C:\Users\Feng Gu\AppData\Roaming\Tencent\Users\55982844\QQ\WinTemp\RichOle\P20}`R9I)BAA7KZS$YPM1ZC.jpg"/>
          <p:cNvPicPr>
            <a:picLocks noChangeAspect="1" noChangeArrowheads="1"/>
          </p:cNvPicPr>
          <p:nvPr/>
        </p:nvPicPr>
        <p:blipFill>
          <a:blip r:embed="rId4" cstate="print"/>
          <a:srcRect/>
          <a:stretch>
            <a:fillRect/>
          </a:stretch>
        </p:blipFill>
        <p:spPr bwMode="auto">
          <a:xfrm>
            <a:off x="1752600" y="5257800"/>
            <a:ext cx="2952750" cy="342900"/>
          </a:xfrm>
          <a:prstGeom prst="rect">
            <a:avLst/>
          </a:prstGeom>
          <a:noFill/>
        </p:spPr>
      </p:pic>
      <p:pic>
        <p:nvPicPr>
          <p:cNvPr id="67588" name="Picture 4" descr="C:\Users\Feng Gu\AppData\Roaming\Tencent\Users\55982844\QQ\WinTemp\RichOle\_W`A2E~6E`]2_KFW1RZK1QY.jpg"/>
          <p:cNvPicPr>
            <a:picLocks noChangeAspect="1" noChangeArrowheads="1"/>
          </p:cNvPicPr>
          <p:nvPr/>
        </p:nvPicPr>
        <p:blipFill>
          <a:blip r:embed="rId5" cstate="print"/>
          <a:srcRect/>
          <a:stretch>
            <a:fillRect/>
          </a:stretch>
        </p:blipFill>
        <p:spPr bwMode="auto">
          <a:xfrm>
            <a:off x="3810000" y="5715000"/>
            <a:ext cx="1038225" cy="8477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Double-click the Stock to edit.</a:t>
            </a:r>
          </a:p>
          <a:p>
            <a:r>
              <a:rPr lang="en-US" sz="2000" dirty="0" smtClean="0"/>
              <a:t>Name </a:t>
            </a:r>
            <a:r>
              <a:rPr lang="en-US" sz="2000" dirty="0" smtClean="0"/>
              <a:t>the stock sheep</a:t>
            </a:r>
          </a:p>
          <a:p>
            <a:r>
              <a:rPr lang="en-US" sz="2000" dirty="0" smtClean="0"/>
              <a:t>Set </a:t>
            </a:r>
            <a:r>
              <a:rPr lang="en-US" sz="2000" dirty="0" smtClean="0"/>
              <a:t>the initial value to 100.</a:t>
            </a:r>
          </a:p>
          <a:p>
            <a:r>
              <a:rPr lang="en-US" sz="2000" dirty="0" smtClean="0"/>
              <a:t>Deselect the Allow Negative Values checkbox. It doesn't make sense to </a:t>
            </a:r>
            <a:r>
              <a:rPr lang="en-US" sz="2000" dirty="0" smtClean="0"/>
              <a:t>have negative </a:t>
            </a:r>
            <a:r>
              <a:rPr lang="en-US" sz="2000" dirty="0" smtClean="0"/>
              <a:t>sheep!</a:t>
            </a:r>
            <a:r>
              <a:rPr lang="en-US" sz="2000" dirty="0" smtClean="0"/>
              <a:t> </a:t>
            </a:r>
          </a:p>
        </p:txBody>
      </p:sp>
      <p:pic>
        <p:nvPicPr>
          <p:cNvPr id="76802" name="Picture 2"/>
          <p:cNvPicPr>
            <a:picLocks noChangeAspect="1" noChangeArrowheads="1"/>
          </p:cNvPicPr>
          <p:nvPr/>
        </p:nvPicPr>
        <p:blipFill>
          <a:blip r:embed="rId3" cstate="print"/>
          <a:srcRect/>
          <a:stretch>
            <a:fillRect/>
          </a:stretch>
        </p:blipFill>
        <p:spPr bwMode="auto">
          <a:xfrm>
            <a:off x="2438400" y="3581400"/>
            <a:ext cx="3838575" cy="21812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Our sheep population can increase if new sheep are born. To add this to our diagram, we create </a:t>
            </a:r>
            <a:r>
              <a:rPr lang="en-US" sz="2000" dirty="0" smtClean="0"/>
              <a:t>a Flow </a:t>
            </a:r>
            <a:r>
              <a:rPr lang="en-US" sz="2000" dirty="0" smtClean="0"/>
              <a:t>into the stock of sheep</a:t>
            </a:r>
            <a:r>
              <a:rPr lang="en-US" sz="2000" dirty="0" smtClean="0"/>
              <a:t>.</a:t>
            </a:r>
          </a:p>
          <a:p>
            <a:pPr>
              <a:buNone/>
            </a:pPr>
            <a:r>
              <a:rPr lang="en-US" sz="2000" dirty="0" smtClean="0"/>
              <a:t>      -Click </a:t>
            </a:r>
            <a:r>
              <a:rPr lang="en-US" sz="2000" dirty="0" smtClean="0"/>
              <a:t>on the Flow button in the toolbar and press the mouse button in </a:t>
            </a:r>
            <a:r>
              <a:rPr lang="en-US" sz="2000" dirty="0" smtClean="0"/>
              <a:t>an empty </a:t>
            </a:r>
            <a:r>
              <a:rPr lang="en-US" sz="2000" dirty="0" smtClean="0"/>
              <a:t>area to the left of the sheep Stock. Drag the Flow to the right until </a:t>
            </a:r>
            <a:r>
              <a:rPr lang="en-US" sz="2000" dirty="0" smtClean="0"/>
              <a:t>it connects </a:t>
            </a:r>
            <a:r>
              <a:rPr lang="en-US" sz="2000" dirty="0" smtClean="0"/>
              <a:t>to the sheep Stock and let go.</a:t>
            </a:r>
          </a:p>
          <a:p>
            <a:pPr>
              <a:buNone/>
            </a:pPr>
            <a:r>
              <a:rPr lang="en-US" sz="2000" dirty="0" smtClean="0"/>
              <a:t> </a:t>
            </a:r>
            <a:r>
              <a:rPr lang="en-US" sz="2000" dirty="0" smtClean="0"/>
              <a:t>     -Edit </a:t>
            </a:r>
            <a:r>
              <a:rPr lang="en-US" sz="2000" dirty="0" smtClean="0"/>
              <a:t>the Flow and name it sheep-births.</a:t>
            </a:r>
          </a:p>
          <a:p>
            <a:pPr>
              <a:buNone/>
            </a:pPr>
            <a:r>
              <a:rPr lang="en-US" sz="2000" dirty="0" smtClean="0"/>
              <a:t>      -For </a:t>
            </a:r>
            <a:r>
              <a:rPr lang="en-US" sz="2000" dirty="0" smtClean="0"/>
              <a:t>now, enter a constant, such as 1, into the Expression field</a:t>
            </a:r>
            <a:r>
              <a:rPr lang="en-US" sz="2000" dirty="0" smtClean="0"/>
              <a:t>.</a:t>
            </a:r>
          </a:p>
          <a:p>
            <a:r>
              <a:rPr lang="en-US" sz="2000" dirty="0" smtClean="0"/>
              <a:t>The number of sheep born during a period of time depends on the number of sheep that are </a:t>
            </a:r>
            <a:r>
              <a:rPr lang="en-US" sz="2000" dirty="0" smtClean="0"/>
              <a:t>alive: more </a:t>
            </a:r>
            <a:r>
              <a:rPr lang="en-US" sz="2000" dirty="0" smtClean="0"/>
              <a:t>sheep means more reproduction</a:t>
            </a:r>
            <a:r>
              <a:rPr lang="en-US" sz="2000" dirty="0" smtClean="0"/>
              <a:t>.</a:t>
            </a:r>
          </a:p>
          <a:p>
            <a:pPr>
              <a:buNone/>
            </a:pPr>
            <a:r>
              <a:rPr lang="en-US" sz="2000" dirty="0" smtClean="0"/>
              <a:t> </a:t>
            </a:r>
            <a:r>
              <a:rPr lang="en-US" sz="2000" dirty="0" smtClean="0"/>
              <a:t>     -</a:t>
            </a:r>
            <a:r>
              <a:rPr lang="en-US" sz="2000" dirty="0" smtClean="0"/>
              <a:t>Draw a Link from the sheep Stock to the sheep-births Flow</a:t>
            </a:r>
            <a:r>
              <a:rPr lang="en-US" sz="2000" dirty="0" smtClean="0"/>
              <a:t>.</a:t>
            </a:r>
          </a:p>
          <a:p>
            <a:r>
              <a:rPr lang="en-US" sz="2000" dirty="0" smtClean="0"/>
              <a:t>The rate of sheep births also depends on some constant factors that are </a:t>
            </a:r>
            <a:r>
              <a:rPr lang="en-US" sz="2000" dirty="0" smtClean="0"/>
              <a:t>beyond </a:t>
            </a:r>
            <a:r>
              <a:rPr lang="en-US" sz="2000" dirty="0" smtClean="0"/>
              <a:t>the scope of </a:t>
            </a:r>
            <a:r>
              <a:rPr lang="en-US" sz="2000" dirty="0" smtClean="0"/>
              <a:t>this model</a:t>
            </a:r>
            <a:r>
              <a:rPr lang="en-US" sz="2000" dirty="0" smtClean="0"/>
              <a:t>: the rate of reproduction, etc</a:t>
            </a:r>
            <a:r>
              <a:rPr lang="en-US" sz="2000" dirty="0" smtClean="0"/>
              <a:t>.</a:t>
            </a:r>
          </a:p>
          <a:p>
            <a:pPr>
              <a:buNone/>
            </a:pPr>
            <a:r>
              <a:rPr lang="en-US" sz="2000" dirty="0" smtClean="0"/>
              <a:t> </a:t>
            </a:r>
            <a:r>
              <a:rPr lang="en-US" sz="2000" dirty="0" smtClean="0"/>
              <a:t>     -</a:t>
            </a:r>
            <a:r>
              <a:rPr lang="en-US" sz="2000" dirty="0" smtClean="0"/>
              <a:t>Create a Variable and name it sheep-birth-rate. Set its value to </a:t>
            </a:r>
            <a:r>
              <a:rPr lang="en-US" sz="2000" dirty="0" smtClean="0"/>
              <a:t>0.04</a:t>
            </a:r>
          </a:p>
          <a:p>
            <a:pPr>
              <a:buNone/>
            </a:pPr>
            <a:r>
              <a:rPr lang="en-US" sz="2000" dirty="0" smtClean="0"/>
              <a:t> </a:t>
            </a:r>
            <a:r>
              <a:rPr lang="en-US" sz="2000" dirty="0" smtClean="0"/>
              <a:t>     -Draw </a:t>
            </a:r>
            <a:r>
              <a:rPr lang="en-US" sz="2000" dirty="0" smtClean="0"/>
              <a:t>a Link from the sheep-birth-rate Variable to the sheep-births.</a:t>
            </a:r>
            <a:endParaRPr lang="en-US" sz="20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Our sheep population can increase if new sheep are born. To add this to our diagram, we create </a:t>
            </a:r>
            <a:r>
              <a:rPr lang="en-US" sz="2000" dirty="0" smtClean="0"/>
              <a:t>a Flow </a:t>
            </a:r>
            <a:r>
              <a:rPr lang="en-US" sz="2000" dirty="0" smtClean="0"/>
              <a:t>into the stock of sheep</a:t>
            </a:r>
            <a:r>
              <a:rPr lang="en-US" sz="2000" dirty="0" smtClean="0"/>
              <a:t>.</a:t>
            </a:r>
          </a:p>
          <a:p>
            <a:pPr>
              <a:buNone/>
            </a:pPr>
            <a:r>
              <a:rPr lang="en-US" sz="2000" dirty="0" smtClean="0"/>
              <a:t>      -Click </a:t>
            </a:r>
            <a:r>
              <a:rPr lang="en-US" sz="2000" dirty="0" smtClean="0"/>
              <a:t>on the Flow button in the toolbar and press the mouse button in </a:t>
            </a:r>
            <a:r>
              <a:rPr lang="en-US" sz="2000" dirty="0" smtClean="0"/>
              <a:t>an empty </a:t>
            </a:r>
            <a:r>
              <a:rPr lang="en-US" sz="2000" dirty="0" smtClean="0"/>
              <a:t>area to the left of the sheep Stock. Drag the Flow to the right until </a:t>
            </a:r>
            <a:r>
              <a:rPr lang="en-US" sz="2000" dirty="0" smtClean="0"/>
              <a:t>it connects </a:t>
            </a:r>
            <a:r>
              <a:rPr lang="en-US" sz="2000" dirty="0" smtClean="0"/>
              <a:t>to the sheep Stock and let go.</a:t>
            </a:r>
          </a:p>
          <a:p>
            <a:pPr>
              <a:buNone/>
            </a:pPr>
            <a:r>
              <a:rPr lang="en-US" sz="2000" dirty="0" smtClean="0"/>
              <a:t> </a:t>
            </a:r>
            <a:r>
              <a:rPr lang="en-US" sz="2000" dirty="0" smtClean="0"/>
              <a:t>     -Edit </a:t>
            </a:r>
            <a:r>
              <a:rPr lang="en-US" sz="2000" dirty="0" smtClean="0"/>
              <a:t>the Flow and name it sheep-births.</a:t>
            </a:r>
          </a:p>
          <a:p>
            <a:pPr>
              <a:buNone/>
            </a:pPr>
            <a:r>
              <a:rPr lang="en-US" sz="2000" dirty="0" smtClean="0"/>
              <a:t>      -For </a:t>
            </a:r>
            <a:r>
              <a:rPr lang="en-US" sz="2000" dirty="0" smtClean="0"/>
              <a:t>now, enter a constant, such as 1, into the Expression field</a:t>
            </a:r>
            <a:r>
              <a:rPr lang="en-US" sz="2000" dirty="0" smtClean="0"/>
              <a:t>.</a:t>
            </a:r>
          </a:p>
          <a:p>
            <a:r>
              <a:rPr lang="en-US" sz="2000" dirty="0" smtClean="0"/>
              <a:t>The number of sheep born during a period of time depends on the number of sheep that are </a:t>
            </a:r>
            <a:r>
              <a:rPr lang="en-US" sz="2000" dirty="0" smtClean="0"/>
              <a:t>alive: more </a:t>
            </a:r>
            <a:r>
              <a:rPr lang="en-US" sz="2000" dirty="0" smtClean="0"/>
              <a:t>sheep means more reproduction</a:t>
            </a:r>
            <a:r>
              <a:rPr lang="en-US" sz="2000" dirty="0" smtClean="0"/>
              <a:t>.</a:t>
            </a:r>
          </a:p>
          <a:p>
            <a:pPr>
              <a:buNone/>
            </a:pPr>
            <a:r>
              <a:rPr lang="en-US" sz="2000" dirty="0" smtClean="0"/>
              <a:t> </a:t>
            </a:r>
            <a:r>
              <a:rPr lang="en-US" sz="2000" dirty="0" smtClean="0"/>
              <a:t>     -</a:t>
            </a:r>
            <a:r>
              <a:rPr lang="en-US" sz="2000" dirty="0" smtClean="0"/>
              <a:t>Draw a Link from the sheep Stock to the sheep-births Flow</a:t>
            </a:r>
            <a:r>
              <a:rPr lang="en-US" sz="2000" dirty="0" smtClean="0"/>
              <a:t>.</a:t>
            </a:r>
          </a:p>
          <a:p>
            <a:r>
              <a:rPr lang="en-US" sz="2000" dirty="0" smtClean="0"/>
              <a:t>The rate of sheep births also depends on some constant factors that are </a:t>
            </a:r>
            <a:r>
              <a:rPr lang="en-US" sz="2000" dirty="0" smtClean="0"/>
              <a:t>beyond </a:t>
            </a:r>
            <a:r>
              <a:rPr lang="en-US" sz="2000" dirty="0" smtClean="0"/>
              <a:t>the scope of </a:t>
            </a:r>
            <a:r>
              <a:rPr lang="en-US" sz="2000" dirty="0" smtClean="0"/>
              <a:t>this model</a:t>
            </a:r>
            <a:r>
              <a:rPr lang="en-US" sz="2000" dirty="0" smtClean="0"/>
              <a:t>: the rate of reproduction, etc</a:t>
            </a:r>
            <a:r>
              <a:rPr lang="en-US" sz="2000" dirty="0" smtClean="0"/>
              <a:t>.</a:t>
            </a:r>
          </a:p>
          <a:p>
            <a:pPr>
              <a:buNone/>
            </a:pPr>
            <a:r>
              <a:rPr lang="en-US" sz="2000" dirty="0" smtClean="0"/>
              <a:t> </a:t>
            </a:r>
            <a:r>
              <a:rPr lang="en-US" sz="2000" dirty="0" smtClean="0"/>
              <a:t>     -</a:t>
            </a:r>
            <a:r>
              <a:rPr lang="en-US" sz="2000" dirty="0" smtClean="0"/>
              <a:t>Create a Variable and name it sheep-birth-rate. Set its value to </a:t>
            </a:r>
            <a:r>
              <a:rPr lang="en-US" sz="2000" dirty="0" smtClean="0"/>
              <a:t>0.04</a:t>
            </a:r>
          </a:p>
          <a:p>
            <a:pPr>
              <a:buNone/>
            </a:pPr>
            <a:r>
              <a:rPr lang="en-US" sz="2000" dirty="0" smtClean="0"/>
              <a:t> </a:t>
            </a:r>
            <a:r>
              <a:rPr lang="en-US" sz="2000" dirty="0" smtClean="0"/>
              <a:t>     -Draw </a:t>
            </a:r>
            <a:r>
              <a:rPr lang="en-US" sz="2000" dirty="0" smtClean="0"/>
              <a:t>a Link from the sheep-birth-rate Variable to the sheep-births.</a:t>
            </a:r>
            <a:endParaRPr lang="en-US" sz="20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The diagram looks like the following.</a:t>
            </a:r>
          </a:p>
          <a:p>
            <a:endParaRPr lang="en-US" sz="2000" dirty="0" smtClean="0"/>
          </a:p>
          <a:p>
            <a:endParaRPr lang="en-US" sz="2000" dirty="0" smtClean="0"/>
          </a:p>
          <a:p>
            <a:endParaRPr lang="en-US" sz="2000" dirty="0" smtClean="0"/>
          </a:p>
          <a:p>
            <a:endParaRPr lang="en-US" sz="2000" dirty="0" smtClean="0"/>
          </a:p>
          <a:p>
            <a:r>
              <a:rPr lang="en-US" sz="2000" dirty="0" smtClean="0"/>
              <a:t>The sheep-births Flow has a red label because we haven't given it an expression. Red </a:t>
            </a:r>
            <a:r>
              <a:rPr lang="en-US" sz="2000" dirty="0" smtClean="0"/>
              <a:t>indicates that </a:t>
            </a:r>
            <a:r>
              <a:rPr lang="en-US" sz="2000" dirty="0" smtClean="0"/>
              <a:t>there's something missing from that part of the diagram.</a:t>
            </a:r>
          </a:p>
          <a:p>
            <a:r>
              <a:rPr lang="en-US" sz="2000" dirty="0" smtClean="0"/>
              <a:t>The amount of sheep flowing into our stock will depend positively with the number of sheep and </a:t>
            </a:r>
            <a:r>
              <a:rPr lang="en-US" sz="2000" dirty="0" smtClean="0"/>
              <a:t>the sheep </a:t>
            </a:r>
            <a:r>
              <a:rPr lang="en-US" sz="2000" dirty="0" smtClean="0"/>
              <a:t>birth rate</a:t>
            </a:r>
            <a:r>
              <a:rPr lang="en-US" sz="2000" dirty="0" smtClean="0"/>
              <a:t>.</a:t>
            </a:r>
          </a:p>
          <a:p>
            <a:pPr>
              <a:buNone/>
            </a:pPr>
            <a:r>
              <a:rPr lang="en-US" sz="2000" dirty="0" smtClean="0"/>
              <a:t> </a:t>
            </a:r>
            <a:r>
              <a:rPr lang="en-US" sz="2000" dirty="0" smtClean="0"/>
              <a:t>     -</a:t>
            </a:r>
            <a:r>
              <a:rPr lang="en-US" sz="1600" dirty="0" smtClean="0"/>
              <a:t>Edit the sheep-births Flow and set the expression to sheep-birth-rate </a:t>
            </a:r>
            <a:r>
              <a:rPr lang="en-US" sz="1600" dirty="0" smtClean="0"/>
              <a:t>*sheep</a:t>
            </a:r>
            <a:r>
              <a:rPr lang="en-US" sz="1600" dirty="0" smtClean="0"/>
              <a:t>.</a:t>
            </a:r>
            <a:endParaRPr lang="en-US" sz="1600" dirty="0" smtClean="0"/>
          </a:p>
        </p:txBody>
      </p:sp>
      <p:pic>
        <p:nvPicPr>
          <p:cNvPr id="77826" name="Picture 2"/>
          <p:cNvPicPr>
            <a:picLocks noChangeAspect="1" noChangeArrowheads="1"/>
          </p:cNvPicPr>
          <p:nvPr/>
        </p:nvPicPr>
        <p:blipFill>
          <a:blip r:embed="rId3" cstate="print"/>
          <a:srcRect/>
          <a:stretch>
            <a:fillRect/>
          </a:stretch>
        </p:blipFill>
        <p:spPr bwMode="auto">
          <a:xfrm>
            <a:off x="1066800" y="2057400"/>
            <a:ext cx="3457575" cy="13811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pic>
        <p:nvPicPr>
          <p:cNvPr id="78850" name="Picture 2"/>
          <p:cNvPicPr>
            <a:picLocks noChangeAspect="1" noChangeArrowheads="1"/>
          </p:cNvPicPr>
          <p:nvPr/>
        </p:nvPicPr>
        <p:blipFill>
          <a:blip r:embed="rId3" cstate="print"/>
          <a:srcRect/>
          <a:stretch>
            <a:fillRect/>
          </a:stretch>
        </p:blipFill>
        <p:spPr bwMode="auto">
          <a:xfrm>
            <a:off x="914400" y="1447800"/>
            <a:ext cx="6153150" cy="45053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fontScale="92500" lnSpcReduction="10000"/>
          </a:bodyPr>
          <a:lstStyle/>
          <a:p>
            <a:r>
              <a:rPr lang="en-US" sz="2000" dirty="0" smtClean="0"/>
              <a:t>Once you create an aggregate model with the System Dynamics Modeler, you can interact with </a:t>
            </a:r>
            <a:r>
              <a:rPr lang="en-US" sz="2000" dirty="0" smtClean="0"/>
              <a:t>the model </a:t>
            </a:r>
            <a:r>
              <a:rPr lang="en-US" sz="2000" dirty="0" smtClean="0"/>
              <a:t>through the main </a:t>
            </a:r>
            <a:r>
              <a:rPr lang="en-US" sz="2000" dirty="0" err="1" smtClean="0"/>
              <a:t>NetLogo</a:t>
            </a:r>
            <a:r>
              <a:rPr lang="en-US" sz="2000" dirty="0" smtClean="0"/>
              <a:t> interface window. </a:t>
            </a:r>
            <a:r>
              <a:rPr lang="en-US" sz="2000" dirty="0" smtClean="0"/>
              <a:t>We'll </a:t>
            </a:r>
            <a:r>
              <a:rPr lang="en-US" sz="2000" dirty="0" smtClean="0"/>
              <a:t>need a setup and go buttons which call the </a:t>
            </a:r>
            <a:r>
              <a:rPr lang="en-US" sz="2000" dirty="0" smtClean="0"/>
              <a:t>system-dynamics-setup and </a:t>
            </a:r>
            <a:r>
              <a:rPr lang="en-US" sz="2000" dirty="0" smtClean="0"/>
              <a:t>system-dynamics-go procedures created by the System Dynamics Modeler. And we'll want </a:t>
            </a:r>
            <a:r>
              <a:rPr lang="en-US" sz="2000" dirty="0" smtClean="0"/>
              <a:t>a monitor </a:t>
            </a:r>
            <a:r>
              <a:rPr lang="en-US" sz="2000" dirty="0" smtClean="0"/>
              <a:t>and a plot to watch the changes in sheep population</a:t>
            </a:r>
            <a:r>
              <a:rPr lang="en-US" sz="2000" dirty="0" smtClean="0"/>
              <a:t>.</a:t>
            </a:r>
          </a:p>
          <a:p>
            <a:r>
              <a:rPr lang="en-US" sz="2000" dirty="0" smtClean="0"/>
              <a:t>Select the main </a:t>
            </a:r>
            <a:r>
              <a:rPr lang="en-US" sz="2000" dirty="0" err="1" smtClean="0"/>
              <a:t>NetLogo</a:t>
            </a:r>
            <a:r>
              <a:rPr lang="en-US" sz="2000" dirty="0" smtClean="0"/>
              <a:t> window, In the Code tab, write:</a:t>
            </a:r>
          </a:p>
          <a:p>
            <a:pPr>
              <a:buNone/>
            </a:pPr>
            <a:r>
              <a:rPr lang="en-US" sz="1600" dirty="0" smtClean="0"/>
              <a:t>        to </a:t>
            </a:r>
            <a:r>
              <a:rPr lang="en-US" sz="1600" dirty="0" smtClean="0"/>
              <a:t>setup</a:t>
            </a:r>
          </a:p>
          <a:p>
            <a:pPr>
              <a:buNone/>
            </a:pPr>
            <a:r>
              <a:rPr lang="en-US" sz="1600" dirty="0" smtClean="0"/>
              <a:t>           ca</a:t>
            </a:r>
          </a:p>
          <a:p>
            <a:pPr>
              <a:buNone/>
            </a:pPr>
            <a:r>
              <a:rPr lang="en-US" sz="1600" dirty="0" smtClean="0"/>
              <a:t>           system-dynamics-setup</a:t>
            </a:r>
          </a:p>
          <a:p>
            <a:pPr>
              <a:buNone/>
            </a:pPr>
            <a:r>
              <a:rPr lang="en-US" sz="1600" dirty="0" smtClean="0"/>
              <a:t>        end</a:t>
            </a:r>
            <a:endParaRPr lang="en-US" sz="1600" dirty="0" smtClean="0"/>
          </a:p>
          <a:p>
            <a:pPr>
              <a:buNone/>
            </a:pPr>
            <a:r>
              <a:rPr lang="en-US" sz="1600" dirty="0" smtClean="0"/>
              <a:t>        to </a:t>
            </a:r>
            <a:r>
              <a:rPr lang="en-US" sz="1600" dirty="0" smtClean="0"/>
              <a:t>go</a:t>
            </a:r>
          </a:p>
          <a:p>
            <a:pPr>
              <a:buNone/>
            </a:pPr>
            <a:r>
              <a:rPr lang="en-US" sz="1600" dirty="0" smtClean="0"/>
              <a:t>            system-dynamics-go</a:t>
            </a:r>
            <a:endParaRPr lang="en-US" sz="1600" dirty="0" smtClean="0"/>
          </a:p>
          <a:p>
            <a:pPr>
              <a:buNone/>
            </a:pPr>
            <a:r>
              <a:rPr lang="en-US" sz="1600" dirty="0" smtClean="0"/>
              <a:t>            system-dynamics-do-plot</a:t>
            </a:r>
            <a:endParaRPr lang="en-US" sz="1600" dirty="0" smtClean="0"/>
          </a:p>
          <a:p>
            <a:pPr>
              <a:buNone/>
            </a:pPr>
            <a:r>
              <a:rPr lang="en-US" sz="1600" dirty="0" smtClean="0"/>
              <a:t>         end</a:t>
            </a:r>
            <a:endParaRPr lang="en-US" sz="1600" dirty="0" smtClean="0"/>
          </a:p>
          <a:p>
            <a:r>
              <a:rPr lang="en-US" sz="2000" dirty="0" smtClean="0"/>
              <a:t>Move to the Interface tab, Create a setup button</a:t>
            </a:r>
          </a:p>
          <a:p>
            <a:r>
              <a:rPr lang="en-US" sz="2000" dirty="0" smtClean="0"/>
              <a:t>Create a go button (don't forget to make it forever)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Create a sheep monitor.</a:t>
            </a:r>
          </a:p>
          <a:p>
            <a:r>
              <a:rPr lang="en-US" sz="2000" dirty="0" smtClean="0"/>
              <a:t>Create </a:t>
            </a:r>
            <a:r>
              <a:rPr lang="en-US" sz="2000" dirty="0" smtClean="0"/>
              <a:t>a plot called "populations" with a pen named "sheep</a:t>
            </a:r>
            <a:r>
              <a:rPr lang="en-US" sz="2000" dirty="0" smtClean="0"/>
              <a:t>".</a:t>
            </a:r>
          </a:p>
          <a:p>
            <a:r>
              <a:rPr lang="en-US" sz="2000" dirty="0" smtClean="0"/>
              <a:t>The sheep population increases exponentially. After four or five iterations, </a:t>
            </a:r>
            <a:r>
              <a:rPr lang="en-US" sz="2000" dirty="0" smtClean="0"/>
              <a:t>we have </a:t>
            </a:r>
            <a:r>
              <a:rPr lang="en-US" sz="2000" dirty="0" smtClean="0"/>
              <a:t>an enormous number of sheep. That's because we have sheep reproduction, but our </a:t>
            </a:r>
            <a:r>
              <a:rPr lang="en-US" sz="2000" dirty="0" smtClean="0"/>
              <a:t>sheep never </a:t>
            </a:r>
            <a:r>
              <a:rPr lang="en-US" sz="2000" dirty="0" smtClean="0"/>
              <a:t>die</a:t>
            </a:r>
            <a:r>
              <a:rPr lang="en-US" sz="2000" dirty="0" smtClean="0"/>
              <a:t>.</a:t>
            </a:r>
          </a:p>
          <a:p>
            <a:r>
              <a:rPr lang="en-US" sz="2000" dirty="0" smtClean="0"/>
              <a:t>To fix that, let's finish our diagram by introducing a population of wolves which eat sheep.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casual loop diagrams</a:t>
            </a:r>
            <a:endParaRPr lang="en-US" dirty="0"/>
          </a:p>
        </p:txBody>
      </p:sp>
      <p:sp>
        <p:nvSpPr>
          <p:cNvPr id="3" name="Content Placeholder 2"/>
          <p:cNvSpPr>
            <a:spLocks noGrp="1"/>
          </p:cNvSpPr>
          <p:nvPr>
            <p:ph idx="1"/>
          </p:nvPr>
        </p:nvSpPr>
        <p:spPr/>
        <p:txBody>
          <a:bodyPr>
            <a:normAutofit/>
          </a:bodyPr>
          <a:lstStyle/>
          <a:p>
            <a:r>
              <a:rPr lang="en-US" sz="2000" dirty="0" smtClean="0"/>
              <a:t>Causal </a:t>
            </a:r>
            <a:r>
              <a:rPr lang="en-US" sz="2000" dirty="0" smtClean="0"/>
              <a:t>loop </a:t>
            </a:r>
            <a:r>
              <a:rPr lang="en-US" sz="2000" dirty="0" smtClean="0"/>
              <a:t>diagram: a simple </a:t>
            </a:r>
            <a:r>
              <a:rPr lang="en-US" sz="2000" dirty="0" smtClean="0"/>
              <a:t>map of a system with all its constituent components and their </a:t>
            </a:r>
            <a:r>
              <a:rPr lang="en-US" sz="2000" dirty="0" smtClean="0"/>
              <a:t>interactions, revealing the </a:t>
            </a:r>
            <a:r>
              <a:rPr lang="en-US" sz="2000" dirty="0" smtClean="0"/>
              <a:t>structure of a system. </a:t>
            </a:r>
            <a:endParaRPr lang="en-US" sz="2000" dirty="0" smtClean="0"/>
          </a:p>
          <a:p>
            <a:r>
              <a:rPr lang="en-US" sz="2000" dirty="0" smtClean="0"/>
              <a:t>The positive reinforcement (labeled R) </a:t>
            </a:r>
            <a:r>
              <a:rPr lang="en-US" sz="2000" dirty="0" smtClean="0"/>
              <a:t>loop </a:t>
            </a:r>
            <a:r>
              <a:rPr lang="en-US" sz="2000" dirty="0" smtClean="0"/>
              <a:t>indicates that the more people have already adopted the new product, the stronger the word-of-mouth impact. </a:t>
            </a:r>
            <a:endParaRPr lang="en-US" sz="2000" dirty="0" smtClean="0"/>
          </a:p>
          <a:p>
            <a:r>
              <a:rPr lang="en-US" sz="2000" dirty="0" smtClean="0"/>
              <a:t>The second feedback loop </a:t>
            </a:r>
            <a:r>
              <a:rPr lang="en-US" sz="2000" dirty="0" smtClean="0"/>
              <a:t>is </a:t>
            </a:r>
            <a:r>
              <a:rPr lang="en-US" sz="2000" dirty="0" smtClean="0"/>
              <a:t>negative reinforcement (or "balancing" and hence labeled B). Clearly, growth cannot continue forever, because as more and more people adopt, there remain fewer and fewer potential adopters.</a:t>
            </a:r>
            <a:endParaRPr lang="en-US" sz="2000" dirty="0" smtClean="0"/>
          </a:p>
        </p:txBody>
      </p:sp>
      <p:pic>
        <p:nvPicPr>
          <p:cNvPr id="45058" name="Picture 2" descr="File:Adoption CLD.png">
            <a:hlinkClick r:id="rId2"/>
          </p:cNvPr>
          <p:cNvPicPr>
            <a:picLocks noChangeAspect="1" noChangeArrowheads="1"/>
          </p:cNvPicPr>
          <p:nvPr/>
        </p:nvPicPr>
        <p:blipFill>
          <a:blip r:embed="rId3" cstate="print"/>
          <a:srcRect/>
          <a:stretch>
            <a:fillRect/>
          </a:stretch>
        </p:blipFill>
        <p:spPr bwMode="auto">
          <a:xfrm>
            <a:off x="2438400" y="4267200"/>
            <a:ext cx="4190998" cy="1905000"/>
          </a:xfrm>
          <a:prstGeom prst="rect">
            <a:avLst/>
          </a:prstGeom>
          <a:noFill/>
        </p:spPr>
      </p:pic>
      <p:sp>
        <p:nvSpPr>
          <p:cNvPr id="5" name="Rectangle 4"/>
          <p:cNvSpPr/>
          <p:nvPr/>
        </p:nvSpPr>
        <p:spPr>
          <a:xfrm>
            <a:off x="533400" y="6096000"/>
            <a:ext cx="3119444" cy="276999"/>
          </a:xfrm>
          <a:prstGeom prst="rect">
            <a:avLst/>
          </a:prstGeom>
        </p:spPr>
        <p:txBody>
          <a:bodyPr wrap="none">
            <a:spAutoFit/>
          </a:bodyPr>
          <a:lstStyle/>
          <a:p>
            <a:r>
              <a:rPr lang="en-US" sz="1200" dirty="0" smtClean="0"/>
              <a:t>http://en.wikipedia.org/wiki/System_dynamics</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Create a sheep monitor.</a:t>
            </a:r>
          </a:p>
          <a:p>
            <a:r>
              <a:rPr lang="en-US" sz="2000" dirty="0" smtClean="0"/>
              <a:t>Create </a:t>
            </a:r>
            <a:r>
              <a:rPr lang="en-US" sz="2000" dirty="0" smtClean="0"/>
              <a:t>a plot called "populations" with a pen named "sheep</a:t>
            </a:r>
            <a:r>
              <a:rPr lang="en-US" sz="2000" dirty="0" smtClean="0"/>
              <a:t>".</a:t>
            </a:r>
          </a:p>
          <a:p>
            <a:r>
              <a:rPr lang="en-US" sz="2000" dirty="0" smtClean="0"/>
              <a:t>The sheep population increases exponentially. After four or five iterations, </a:t>
            </a:r>
            <a:r>
              <a:rPr lang="en-US" sz="2000" dirty="0" smtClean="0"/>
              <a:t>we have </a:t>
            </a:r>
            <a:r>
              <a:rPr lang="en-US" sz="2000" dirty="0" smtClean="0"/>
              <a:t>an enormous number of sheep. That's because we have sheep reproduction, but our </a:t>
            </a:r>
            <a:r>
              <a:rPr lang="en-US" sz="2000" dirty="0" smtClean="0"/>
              <a:t>sheep never </a:t>
            </a:r>
            <a:r>
              <a:rPr lang="en-US" sz="2000" dirty="0" smtClean="0"/>
              <a:t>die</a:t>
            </a:r>
            <a:r>
              <a:rPr lang="en-US" sz="2000" dirty="0" smtClean="0"/>
              <a:t>.</a:t>
            </a:r>
          </a:p>
          <a:p>
            <a:r>
              <a:rPr lang="en-US" sz="2000" dirty="0" smtClean="0"/>
              <a:t>To fix that, let's finish our diagram by introducing a population of wolves which eat sheep.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Move back to the System Dynamics window</a:t>
            </a:r>
          </a:p>
          <a:p>
            <a:r>
              <a:rPr lang="en-US" sz="2000" dirty="0" smtClean="0"/>
              <a:t>Add </a:t>
            </a:r>
            <a:r>
              <a:rPr lang="en-US" sz="2000" dirty="0" smtClean="0"/>
              <a:t>a stock of wolves</a:t>
            </a:r>
          </a:p>
          <a:p>
            <a:r>
              <a:rPr lang="en-US" sz="2000" dirty="0" smtClean="0"/>
              <a:t>Add </a:t>
            </a:r>
            <a:r>
              <a:rPr lang="en-US" sz="2000" dirty="0" smtClean="0"/>
              <a:t>Flows, Variables and Links to make your diagram look like this:</a:t>
            </a:r>
          </a:p>
        </p:txBody>
      </p:sp>
      <p:pic>
        <p:nvPicPr>
          <p:cNvPr id="79874" name="Picture 2"/>
          <p:cNvPicPr>
            <a:picLocks noChangeAspect="1" noChangeArrowheads="1"/>
          </p:cNvPicPr>
          <p:nvPr/>
        </p:nvPicPr>
        <p:blipFill>
          <a:blip r:embed="rId3" cstate="print"/>
          <a:srcRect/>
          <a:stretch>
            <a:fillRect/>
          </a:stretch>
        </p:blipFill>
        <p:spPr bwMode="auto">
          <a:xfrm>
            <a:off x="2057400" y="2743200"/>
            <a:ext cx="4810125" cy="33432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Add one more Flow from the wolves Stock to the Flow that goes out of </a:t>
            </a:r>
            <a:r>
              <a:rPr lang="en-US" sz="2000" dirty="0" smtClean="0"/>
              <a:t>the Sheep </a:t>
            </a:r>
            <a:r>
              <a:rPr lang="en-US" sz="2000" dirty="0" smtClean="0"/>
              <a:t>stock.</a:t>
            </a:r>
          </a:p>
          <a:p>
            <a:r>
              <a:rPr lang="en-US" sz="2000" dirty="0" smtClean="0"/>
              <a:t>Fill </a:t>
            </a:r>
            <a:r>
              <a:rPr lang="en-US" sz="2000" dirty="0" smtClean="0"/>
              <a:t>in the names of the diagram elements so it looks like this:</a:t>
            </a:r>
          </a:p>
        </p:txBody>
      </p:sp>
      <p:pic>
        <p:nvPicPr>
          <p:cNvPr id="80898" name="Picture 2"/>
          <p:cNvPicPr>
            <a:picLocks noChangeAspect="1" noChangeArrowheads="1"/>
          </p:cNvPicPr>
          <p:nvPr/>
        </p:nvPicPr>
        <p:blipFill>
          <a:blip r:embed="rId3" cstate="print"/>
          <a:srcRect/>
          <a:stretch>
            <a:fillRect/>
          </a:stretch>
        </p:blipFill>
        <p:spPr bwMode="auto">
          <a:xfrm>
            <a:off x="0" y="2819400"/>
            <a:ext cx="4686300" cy="3381375"/>
          </a:xfrm>
          <a:prstGeom prst="rect">
            <a:avLst/>
          </a:prstGeom>
          <a:noFill/>
          <a:ln w="9525">
            <a:noFill/>
            <a:miter lim="800000"/>
            <a:headEnd/>
            <a:tailEnd/>
          </a:ln>
        </p:spPr>
      </p:pic>
      <p:sp>
        <p:nvSpPr>
          <p:cNvPr id="6" name="TextBox 5"/>
          <p:cNvSpPr txBox="1"/>
          <p:nvPr/>
        </p:nvSpPr>
        <p:spPr>
          <a:xfrm>
            <a:off x="4648200" y="3810000"/>
            <a:ext cx="4495800" cy="1569660"/>
          </a:xfrm>
          <a:prstGeom prst="rect">
            <a:avLst/>
          </a:prstGeom>
          <a:noFill/>
        </p:spPr>
        <p:txBody>
          <a:bodyPr wrap="square" rtlCol="0">
            <a:spAutoFit/>
          </a:bodyPr>
          <a:lstStyle/>
          <a:p>
            <a:r>
              <a:rPr lang="en-US" sz="1200" dirty="0" smtClean="0"/>
              <a:t>where</a:t>
            </a:r>
          </a:p>
          <a:p>
            <a:r>
              <a:rPr lang="en-US" sz="1200" dirty="0" smtClean="0"/>
              <a:t>initial-value of wolves is 30,</a:t>
            </a:r>
          </a:p>
          <a:p>
            <a:r>
              <a:rPr lang="en-US" sz="1200" dirty="0" smtClean="0"/>
              <a:t>wolf-deaths is wolves * wolf-death-rate ,</a:t>
            </a:r>
          </a:p>
          <a:p>
            <a:r>
              <a:rPr lang="en-US" sz="1200" dirty="0" smtClean="0"/>
              <a:t>wolf-death-rate is 0.15,</a:t>
            </a:r>
          </a:p>
          <a:p>
            <a:r>
              <a:rPr lang="en-US" sz="1200" dirty="0" smtClean="0"/>
              <a:t>predator-efficiency is .8,</a:t>
            </a:r>
          </a:p>
          <a:p>
            <a:r>
              <a:rPr lang="en-US" sz="1200" dirty="0" smtClean="0"/>
              <a:t>wolf-births is wolves * predator-efficiency * predation-rate * sheep,</a:t>
            </a:r>
          </a:p>
          <a:p>
            <a:r>
              <a:rPr lang="en-US" sz="1200" dirty="0" smtClean="0"/>
              <a:t>predation-rate is 3.0E-4,</a:t>
            </a:r>
          </a:p>
          <a:p>
            <a:r>
              <a:rPr lang="en-US" sz="1200" dirty="0" smtClean="0"/>
              <a:t>and sheep-deaths is sheep * predation-rate * wolves.</a:t>
            </a:r>
            <a:endParaRPr 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Tutorial</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sz="2000" dirty="0" smtClean="0"/>
              <a:t>Go </a:t>
            </a:r>
            <a:r>
              <a:rPr lang="en-US" sz="2000" dirty="0" smtClean="0"/>
              <a:t>to </a:t>
            </a:r>
            <a:r>
              <a:rPr lang="en-US" sz="2000" dirty="0" smtClean="0"/>
              <a:t>the main </a:t>
            </a:r>
            <a:r>
              <a:rPr lang="en-US" sz="2000" dirty="0" smtClean="0"/>
              <a:t>window, add </a:t>
            </a:r>
            <a:r>
              <a:rPr lang="en-US" sz="2000" dirty="0" smtClean="0"/>
              <a:t>a plot pen </a:t>
            </a:r>
            <a:r>
              <a:rPr lang="en-US" sz="2000" dirty="0" smtClean="0"/>
              <a:t>"wolves</a:t>
            </a:r>
            <a:r>
              <a:rPr lang="en-US" sz="2000" dirty="0" smtClean="0"/>
              <a:t>" to the population </a:t>
            </a:r>
            <a:r>
              <a:rPr lang="en-US" sz="2000" dirty="0" smtClean="0"/>
              <a:t>plot, press </a:t>
            </a:r>
            <a:r>
              <a:rPr lang="en-US" sz="2000" dirty="0" smtClean="0"/>
              <a:t>setup </a:t>
            </a:r>
            <a:r>
              <a:rPr lang="en-US" sz="2000" dirty="0" smtClean="0"/>
              <a:t>and see </a:t>
            </a:r>
            <a:r>
              <a:rPr lang="en-US" sz="2000" dirty="0" smtClean="0"/>
              <a:t>your System Dynamics Modeler diagram in action.</a:t>
            </a:r>
          </a:p>
        </p:txBody>
      </p:sp>
      <p:pic>
        <p:nvPicPr>
          <p:cNvPr id="81922" name="Picture 2"/>
          <p:cNvPicPr>
            <a:picLocks noChangeAspect="1" noChangeArrowheads="1"/>
          </p:cNvPicPr>
          <p:nvPr/>
        </p:nvPicPr>
        <p:blipFill>
          <a:blip r:embed="rId3" cstate="print"/>
          <a:srcRect/>
          <a:stretch>
            <a:fillRect/>
          </a:stretch>
        </p:blipFill>
        <p:spPr bwMode="auto">
          <a:xfrm>
            <a:off x="1828800" y="2286000"/>
            <a:ext cx="6400800" cy="4400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dynamic casual loop diagrams</a:t>
            </a:r>
            <a:endParaRPr lang="en-US" dirty="0"/>
          </a:p>
        </p:txBody>
      </p:sp>
      <p:sp>
        <p:nvSpPr>
          <p:cNvPr id="3" name="Content Placeholder 2"/>
          <p:cNvSpPr>
            <a:spLocks noGrp="1"/>
          </p:cNvSpPr>
          <p:nvPr>
            <p:ph idx="1"/>
          </p:nvPr>
        </p:nvSpPr>
        <p:spPr>
          <a:xfrm>
            <a:off x="304800" y="1295400"/>
            <a:ext cx="8382000" cy="4830763"/>
          </a:xfrm>
        </p:spPr>
        <p:txBody>
          <a:bodyPr/>
          <a:lstStyle/>
          <a:p>
            <a:r>
              <a:rPr lang="en-US" sz="2000" dirty="0" smtClean="0"/>
              <a:t>Both feedback loops act simultaneously, but at different times they may have different strengths. Thus one would expect growing sales in the initial years, and then declining sales in the later years.</a:t>
            </a:r>
          </a:p>
          <a:p>
            <a:pPr>
              <a:buNone/>
            </a:pPr>
            <a:r>
              <a:rPr lang="en-US" sz="2000" dirty="0" smtClean="0"/>
              <a:t>      -step1</a:t>
            </a:r>
            <a:r>
              <a:rPr lang="en-US" sz="2000" dirty="0" smtClean="0"/>
              <a:t> : (+) green arrows show that </a:t>
            </a:r>
            <a:r>
              <a:rPr lang="en-US" sz="2000" i="1" dirty="0" smtClean="0"/>
              <a:t>Adoption rate</a:t>
            </a:r>
            <a:r>
              <a:rPr lang="en-US" sz="2000" dirty="0" smtClean="0"/>
              <a:t> is function of </a:t>
            </a:r>
            <a:r>
              <a:rPr lang="en-US" sz="2000" i="1" dirty="0" smtClean="0"/>
              <a:t>Potential Adopters</a:t>
            </a:r>
            <a:r>
              <a:rPr lang="en-US" sz="2000" dirty="0" smtClean="0"/>
              <a:t> and </a:t>
            </a:r>
            <a:r>
              <a:rPr lang="en-US" sz="2000" i="1" dirty="0" smtClean="0"/>
              <a:t>Adopters</a:t>
            </a:r>
            <a:endParaRPr lang="en-US" sz="2000" dirty="0" smtClean="0"/>
          </a:p>
          <a:p>
            <a:pPr>
              <a:buNone/>
            </a:pPr>
            <a:r>
              <a:rPr lang="en-US" sz="2000" dirty="0" smtClean="0"/>
              <a:t>      -step2</a:t>
            </a:r>
            <a:r>
              <a:rPr lang="en-US" sz="2000" dirty="0" smtClean="0"/>
              <a:t> : (-) red arrow shows that </a:t>
            </a:r>
            <a:r>
              <a:rPr lang="en-US" sz="2000" i="1" dirty="0" smtClean="0"/>
              <a:t>Potential adopters</a:t>
            </a:r>
            <a:r>
              <a:rPr lang="en-US" sz="2000" dirty="0" smtClean="0"/>
              <a:t> decreases by </a:t>
            </a:r>
            <a:r>
              <a:rPr lang="en-US" sz="2000" i="1" dirty="0" smtClean="0"/>
              <a:t>Adoption rate</a:t>
            </a:r>
            <a:endParaRPr lang="en-US" sz="2000" dirty="0" smtClean="0"/>
          </a:p>
          <a:p>
            <a:pPr>
              <a:buNone/>
            </a:pPr>
            <a:r>
              <a:rPr lang="en-US" sz="2000" dirty="0" smtClean="0"/>
              <a:t>       -step3</a:t>
            </a:r>
            <a:r>
              <a:rPr lang="en-US" sz="2000" dirty="0" smtClean="0"/>
              <a:t> : (+) blue arrow shows that </a:t>
            </a:r>
            <a:r>
              <a:rPr lang="en-US" sz="2000" i="1" dirty="0" smtClean="0"/>
              <a:t>Adopters</a:t>
            </a:r>
            <a:r>
              <a:rPr lang="en-US" sz="2000" dirty="0" smtClean="0"/>
              <a:t> increases by </a:t>
            </a:r>
            <a:r>
              <a:rPr lang="en-US" sz="2000" i="1" dirty="0" smtClean="0"/>
              <a:t>Adoption rate</a:t>
            </a:r>
            <a:endParaRPr lang="en-US" sz="2000" dirty="0" smtClean="0"/>
          </a:p>
          <a:p>
            <a:endParaRPr lang="en-US" dirty="0"/>
          </a:p>
        </p:txBody>
      </p:sp>
      <p:pic>
        <p:nvPicPr>
          <p:cNvPr id="100354" name="Picture 2" descr="http://upload.wikimedia.org/wikipedia/commons/c/c0/Adoption_CLD_ANI.gif">
            <a:hlinkClick r:id="rId2"/>
          </p:cNvPr>
          <p:cNvPicPr>
            <a:picLocks noChangeAspect="1" noChangeArrowheads="1" noCrop="1"/>
          </p:cNvPicPr>
          <p:nvPr/>
        </p:nvPicPr>
        <p:blipFill>
          <a:blip r:embed="rId3" cstate="print"/>
          <a:srcRect/>
          <a:stretch>
            <a:fillRect/>
          </a:stretch>
        </p:blipFill>
        <p:spPr bwMode="auto">
          <a:xfrm>
            <a:off x="1981200" y="4114800"/>
            <a:ext cx="5143500" cy="251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stock and flow diagrams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next step is to create what is termed a stock and flow diagram. A stock is the term for any entity that accumulates or depletes over time. A flow is the rate of change in a stock.</a:t>
            </a:r>
          </a:p>
          <a:p>
            <a:endParaRPr lang="en-US" dirty="0" smtClean="0"/>
          </a:p>
          <a:p>
            <a:endParaRPr lang="en-US" dirty="0" smtClean="0"/>
          </a:p>
          <a:p>
            <a:endParaRPr lang="en-US" dirty="0" smtClean="0"/>
          </a:p>
          <a:p>
            <a:r>
              <a:rPr lang="en-US" dirty="0" smtClean="0"/>
              <a:t>In this example, there are two stocks: Potential adopters and Adopters. There is one flow: New adopters. For every new adopter, the stock of potential adopters declines by one, and the stock of adopters increases by one. </a:t>
            </a:r>
          </a:p>
          <a:p>
            <a:pPr>
              <a:buNone/>
            </a:pPr>
            <a:endParaRPr lang="en-US" dirty="0" smtClean="0"/>
          </a:p>
        </p:txBody>
      </p:sp>
      <p:pic>
        <p:nvPicPr>
          <p:cNvPr id="44034" name="Picture 2" descr="File:Simple stock and flow diagram.gif">
            <a:hlinkClick r:id="rId2"/>
          </p:cNvPr>
          <p:cNvPicPr>
            <a:picLocks noChangeAspect="1" noChangeArrowheads="1"/>
          </p:cNvPicPr>
          <p:nvPr/>
        </p:nvPicPr>
        <p:blipFill>
          <a:blip r:embed="rId3" cstate="print"/>
          <a:srcRect/>
          <a:stretch>
            <a:fillRect/>
          </a:stretch>
        </p:blipFill>
        <p:spPr bwMode="auto">
          <a:xfrm>
            <a:off x="2895600" y="3200400"/>
            <a:ext cx="2466975" cy="676276"/>
          </a:xfrm>
          <a:prstGeom prst="rect">
            <a:avLst/>
          </a:prstGeom>
          <a:noFill/>
        </p:spPr>
      </p:pic>
      <p:sp>
        <p:nvSpPr>
          <p:cNvPr id="5" name="Rectangle 4"/>
          <p:cNvSpPr/>
          <p:nvPr/>
        </p:nvSpPr>
        <p:spPr>
          <a:xfrm>
            <a:off x="2286000" y="6096000"/>
            <a:ext cx="4646080" cy="369332"/>
          </a:xfrm>
          <a:prstGeom prst="rect">
            <a:avLst/>
          </a:prstGeom>
        </p:spPr>
        <p:txBody>
          <a:bodyPr wrap="none">
            <a:spAutoFit/>
          </a:bodyPr>
          <a:lstStyle/>
          <a:p>
            <a:r>
              <a:rPr lang="en-US" dirty="0" smtClean="0"/>
              <a:t>http://en.wikipedia.org/wiki/System_dynamics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stock and flow diagrams</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endParaRPr lang="en-US" dirty="0"/>
          </a:p>
        </p:txBody>
      </p:sp>
      <p:pic>
        <p:nvPicPr>
          <p:cNvPr id="43010" name="Picture 2" descr="File:Adoption SFD.png">
            <a:hlinkClick r:id="rId2"/>
          </p:cNvPr>
          <p:cNvPicPr>
            <a:picLocks noChangeAspect="1" noChangeArrowheads="1"/>
          </p:cNvPicPr>
          <p:nvPr/>
        </p:nvPicPr>
        <p:blipFill>
          <a:blip r:embed="rId3" cstate="print"/>
          <a:srcRect/>
          <a:stretch>
            <a:fillRect/>
          </a:stretch>
        </p:blipFill>
        <p:spPr bwMode="auto">
          <a:xfrm>
            <a:off x="2590800" y="1447800"/>
            <a:ext cx="3657600" cy="3762376"/>
          </a:xfrm>
          <a:prstGeom prst="rect">
            <a:avLst/>
          </a:prstGeom>
          <a:noFill/>
        </p:spPr>
      </p:pic>
      <p:sp>
        <p:nvSpPr>
          <p:cNvPr id="7" name="Rectangle 6"/>
          <p:cNvSpPr/>
          <p:nvPr/>
        </p:nvSpPr>
        <p:spPr>
          <a:xfrm>
            <a:off x="2286000" y="6019800"/>
            <a:ext cx="4593180" cy="369332"/>
          </a:xfrm>
          <a:prstGeom prst="rect">
            <a:avLst/>
          </a:prstGeom>
        </p:spPr>
        <p:txBody>
          <a:bodyPr wrap="none">
            <a:spAutoFit/>
          </a:bodyPr>
          <a:lstStyle/>
          <a:p>
            <a:r>
              <a:rPr lang="en-US" dirty="0" smtClean="0"/>
              <a:t>http://en.wikipedia.org/wiki/System_dynamics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4912</TotalTime>
  <Words>4824</Words>
  <Application>Microsoft Office PowerPoint</Application>
  <PresentationFormat>On-screen Show (4:3)</PresentationFormat>
  <Paragraphs>351</Paragraphs>
  <Slides>63</Slides>
  <Notes>23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System Dynamics Model</vt:lpstr>
      <vt:lpstr>System Dynamics Model</vt:lpstr>
      <vt:lpstr>Feedback</vt:lpstr>
      <vt:lpstr>Stocks and flows</vt:lpstr>
      <vt:lpstr>An example</vt:lpstr>
      <vt:lpstr>Step 1: casual loop diagrams</vt:lpstr>
      <vt:lpstr>Step 1:  dynamic casual loop diagrams</vt:lpstr>
      <vt:lpstr>Step 2: stock and flow diagrams</vt:lpstr>
      <vt:lpstr>Step 2: stock and flow diagrams</vt:lpstr>
      <vt:lpstr>Step 3: write equations</vt:lpstr>
      <vt:lpstr>Step 4: run simulations</vt:lpstr>
      <vt:lpstr>Step 4: run simulations</vt:lpstr>
      <vt:lpstr>Example of piston motion</vt:lpstr>
      <vt:lpstr>Example of piston motion</vt:lpstr>
      <vt:lpstr>Example: mathematical epidemiology</vt:lpstr>
      <vt:lpstr>Applications</vt:lpstr>
      <vt:lpstr>Discussion</vt:lpstr>
      <vt:lpstr>Discussion</vt:lpstr>
      <vt:lpstr>Slide 19</vt:lpstr>
      <vt:lpstr>The problem of child maltreatment</vt:lpstr>
      <vt:lpstr>CM and its prevention</vt:lpstr>
      <vt:lpstr>Focus on the community level</vt:lpstr>
      <vt:lpstr>Cognitive model of a single agent</vt:lpstr>
      <vt:lpstr>The agent-based model of CM</vt:lpstr>
      <vt:lpstr>Example of CM</vt:lpstr>
      <vt:lpstr>Example of CM</vt:lpstr>
      <vt:lpstr>Example of CM</vt:lpstr>
      <vt:lpstr>Example of CM</vt:lpstr>
      <vt:lpstr>Example of CM</vt:lpstr>
      <vt:lpstr>Example of CM</vt:lpstr>
      <vt:lpstr>A system dynamics model</vt:lpstr>
      <vt:lpstr>Slide 32</vt:lpstr>
      <vt:lpstr>Slide 33</vt:lpstr>
      <vt:lpstr>Discussion</vt:lpstr>
      <vt:lpstr>Slide 35</vt:lpstr>
      <vt:lpstr>DE models and AB models</vt:lpstr>
      <vt:lpstr>DE models and AB models</vt:lpstr>
      <vt:lpstr>Experiment setup</vt:lpstr>
      <vt:lpstr>DE SIR model</vt:lpstr>
      <vt:lpstr>Experiment setup</vt:lpstr>
      <vt:lpstr>Results</vt:lpstr>
      <vt:lpstr>Results</vt:lpstr>
      <vt:lpstr>System Dynamics Modeler of NetLogo</vt:lpstr>
      <vt:lpstr>System Dynamics Modeler of NetLogo</vt:lpstr>
      <vt:lpstr>System Dynamics Modeler of NetLogo</vt:lpstr>
      <vt:lpstr>System Dynamics Modeler of NetLogo</vt:lpstr>
      <vt:lpstr>System Dynamics Modeler of NetLogo</vt:lpstr>
      <vt:lpstr>System Dynamics Modeler of NetLogo</vt:lpstr>
      <vt:lpstr>System Dynamics Modeler of NetLogo</vt:lpstr>
      <vt:lpstr>System Dynamics Modeler of NetLogo</vt:lpstr>
      <vt:lpstr>System Dynamics Modeler of NetLogo</vt:lpstr>
      <vt:lpstr>Tutorial</vt:lpstr>
      <vt:lpstr>Tutorial</vt:lpstr>
      <vt:lpstr>Tutorial</vt:lpstr>
      <vt:lpstr>Tutorial</vt:lpstr>
      <vt:lpstr>Tutorial</vt:lpstr>
      <vt:lpstr>Tutorial</vt:lpstr>
      <vt:lpstr>Tutorial</vt:lpstr>
      <vt:lpstr>Tutorial</vt:lpstr>
      <vt:lpstr>Tutorial</vt:lpstr>
      <vt:lpstr>Tutorial</vt:lpstr>
      <vt:lpstr>Tutorial</vt:lpstr>
      <vt:lpstr>Tutorial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Systems and Modeling and Simulation</dc:title>
  <dc:creator>Feng Gu</dc:creator>
  <cp:lastModifiedBy>Feng Gu</cp:lastModifiedBy>
  <cp:revision>364</cp:revision>
  <dcterms:created xsi:type="dcterms:W3CDTF">2014-09-02T01:11:45Z</dcterms:created>
  <dcterms:modified xsi:type="dcterms:W3CDTF">2014-10-29T02:00:08Z</dcterms:modified>
</cp:coreProperties>
</file>