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60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11B16E6-A046-43E6-BEE3-753C10FB7F55}" type="datetimeFigureOut">
              <a:rPr lang="en-US" smtClean="0"/>
              <a:pPr/>
              <a:t>5/22/2010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D74A312-C2CC-4242-A599-D94ED7E58EE9}" type="slidenum">
              <a:rPr lang="en-US" smtClean="0"/>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74A312-C2CC-4242-A599-D94ED7E58EE9}"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74A312-C2CC-4242-A599-D94ED7E58EE9}"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74A312-C2CC-4242-A599-D94ED7E58EE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74A312-C2CC-4242-A599-D94ED7E58EE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74A312-C2CC-4242-A599-D94ED7E58EE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D74A312-C2CC-4242-A599-D94ED7E58E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D74A312-C2CC-4242-A599-D94ED7E58EE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11B16E6-A046-43E6-BEE3-753C10FB7F55}" type="datetimeFigureOut">
              <a:rPr lang="en-US" smtClean="0"/>
              <a:pPr/>
              <a:t>5/22/2010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D74A312-C2CC-4242-A599-D94ED7E58EE9}"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11B16E6-A046-43E6-BEE3-753C10FB7F55}" type="datetimeFigureOut">
              <a:rPr lang="en-US" smtClean="0"/>
              <a:pPr/>
              <a:t>5/22/2010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74A312-C2CC-4242-A599-D94ED7E58E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11B16E6-A046-43E6-BEE3-753C10FB7F55}" type="datetimeFigureOut">
              <a:rPr lang="en-US" smtClean="0"/>
              <a:pPr/>
              <a:t>5/22/2010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D74A312-C2CC-4242-A599-D94ED7E58EE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11B16E6-A046-43E6-BEE3-753C10FB7F55}" type="datetimeFigureOut">
              <a:rPr lang="en-US" smtClean="0"/>
              <a:pPr/>
              <a:t>5/22/2010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74A312-C2CC-4242-A599-D94ED7E58E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ouissachar.com/Marvin.htm" TargetMode="External"/><Relationship Id="rId2" Type="http://schemas.openxmlformats.org/officeDocument/2006/relationships/hyperlink" Target="http://www.louissachar.com/HolesBook.htm" TargetMode="External"/><Relationship Id="rId1" Type="http://schemas.openxmlformats.org/officeDocument/2006/relationships/slideLayout" Target="../slideLayouts/slideLayout2.xml"/><Relationship Id="rId4" Type="http://schemas.openxmlformats.org/officeDocument/2006/relationships/hyperlink" Target="http://www.louissachar.com/Wayside.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3353762"/>
          </a:xfrm>
        </p:spPr>
        <p:txBody>
          <a:bodyPr/>
          <a:lstStyle/>
          <a:p>
            <a:r>
              <a:rPr lang="en-US" dirty="0" smtClean="0">
                <a:latin typeface="Algerian" pitchFamily="82" charset="0"/>
              </a:rPr>
              <a:t>Louis </a:t>
            </a:r>
            <a:r>
              <a:rPr lang="en-US" dirty="0" err="1" smtClean="0">
                <a:latin typeface="Algerian" pitchFamily="82" charset="0"/>
              </a:rPr>
              <a:t>Sachar</a:t>
            </a:r>
            <a:endParaRPr lang="en-US" dirty="0">
              <a:latin typeface="Algerian" pitchFamily="82" charset="0"/>
            </a:endParaRPr>
          </a:p>
        </p:txBody>
      </p:sp>
      <p:sp>
        <p:nvSpPr>
          <p:cNvPr id="3" name="Subtitle 2"/>
          <p:cNvSpPr>
            <a:spLocks noGrp="1"/>
          </p:cNvSpPr>
          <p:nvPr>
            <p:ph type="subTitle" idx="1"/>
          </p:nvPr>
        </p:nvSpPr>
        <p:spPr/>
        <p:txBody>
          <a:bodyPr/>
          <a:lstStyle/>
          <a:p>
            <a:r>
              <a:rPr lang="en-US" dirty="0" smtClean="0">
                <a:latin typeface="Algerian" pitchFamily="82" charset="0"/>
              </a:rPr>
              <a:t>It’s all about his life</a:t>
            </a:r>
          </a:p>
          <a:p>
            <a:r>
              <a:rPr lang="en-US" b="1" u="sng" dirty="0" smtClean="0">
                <a:latin typeface="Algerian" pitchFamily="82" charset="0"/>
              </a:rPr>
              <a:t>Presented By Paraskevi  Stanisis</a:t>
            </a:r>
            <a:endParaRPr lang="en-US" b="1" u="sng" dirty="0">
              <a:latin typeface="Algerian" pitchFamily="82" charset="0"/>
            </a:endParaRPr>
          </a:p>
        </p:txBody>
      </p:sp>
      <p:pic>
        <p:nvPicPr>
          <p:cNvPr id="20482" name="Picture 2" descr="http://www.louissachar.com/images/Louis.jpg"/>
          <p:cNvPicPr>
            <a:picLocks noChangeAspect="1" noChangeArrowheads="1"/>
          </p:cNvPicPr>
          <p:nvPr/>
        </p:nvPicPr>
        <p:blipFill>
          <a:blip r:embed="rId3" cstate="print"/>
          <a:srcRect/>
          <a:stretch>
            <a:fillRect/>
          </a:stretch>
        </p:blipFill>
        <p:spPr bwMode="auto">
          <a:xfrm>
            <a:off x="1676400" y="914400"/>
            <a:ext cx="2400300" cy="2628900"/>
          </a:xfrm>
          <a:prstGeom prst="rect">
            <a:avLst/>
          </a:prstGeom>
          <a:noFill/>
        </p:spPr>
      </p:pic>
    </p:spTree>
  </p:cSld>
  <p:clrMapOvr>
    <a:masterClrMapping/>
  </p:clrMapOvr>
  <p:transition spd="med" advTm="8000">
    <p:dissolv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 was born in East Meadow, New York on March 20, 1954 and lived there until third grade. My dad worked on the 78th floor of the Empire State Building, and maybe that somehow inspired Wayside School, who knows? When I was nine years old, we moved to Tustin California. At that time, there were orange groves all around, and the local kids would often divide up into teams and have orange fights. The "ammo" hung from the trees, although the best ones were the gushy, rotten ones on the ground. Now most of the orange trees are gone, replaced with fast food restaurants, and big box stores.</a:t>
            </a:r>
          </a:p>
          <a:p>
            <a:endParaRPr lang="en-US" dirty="0"/>
          </a:p>
        </p:txBody>
      </p:sp>
      <p:sp>
        <p:nvSpPr>
          <p:cNvPr id="3" name="Title 2"/>
          <p:cNvSpPr>
            <a:spLocks noGrp="1"/>
          </p:cNvSpPr>
          <p:nvPr>
            <p:ph type="title"/>
          </p:nvPr>
        </p:nvSpPr>
        <p:spPr/>
        <p:txBody>
          <a:bodyPr/>
          <a:lstStyle/>
          <a:p>
            <a:r>
              <a:rPr lang="en-US" dirty="0" smtClean="0"/>
              <a:t>Louis Sachar’s Life</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20000"/>
          </a:bodyPr>
          <a:lstStyle/>
          <a:p>
            <a:r>
              <a:rPr lang="en-US" dirty="0" smtClean="0"/>
              <a:t>I enjoyed school and was a good student, but it wasn't until high school that I really became an avid reader. J.D. Salinger and Kurt Vonnegut were the authors who first inspired me. Some of my other favorite authors include E.L. Doctorow, Margaret Atwood, E.B White, Richard Price and Kazuo Ishiguro.</a:t>
            </a:r>
          </a:p>
          <a:p>
            <a:r>
              <a:rPr lang="en-US" dirty="0" smtClean="0"/>
              <a:t>After high school, I attended </a:t>
            </a:r>
            <a:r>
              <a:rPr lang="en-US" dirty="0" smtClean="0">
                <a:hlinkClick r:id="" action="ppaction://hlinkfile"/>
              </a:rPr>
              <a:t>Antioch College</a:t>
            </a:r>
            <a:r>
              <a:rPr lang="en-US" dirty="0" smtClean="0"/>
              <a:t> in Ohio. My father died during my first semester, and I returned to California to be near my mother. During that time, I had a short but surprisingly successful career as a Fuller Brush man. For those of you too young to know what that is, I went door-to-door selling cleaning products.</a:t>
            </a:r>
          </a:p>
          <a:p>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endParaRPr lang="en-US"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32500" lnSpcReduction="20000"/>
          </a:bodyPr>
          <a:lstStyle/>
          <a:p>
            <a:r>
              <a:rPr lang="en-US" sz="5500" dirty="0" smtClean="0"/>
              <a:t>I returned to college, this time to the University of California at Berkeley where I majored in Economics. On </a:t>
            </a:r>
            <a:r>
              <a:rPr lang="en-US" sz="5500" dirty="0" smtClean="0">
                <a:hlinkClick r:id="" action="ppaction://hlinkfile"/>
              </a:rPr>
              <a:t>campus</a:t>
            </a:r>
            <a:r>
              <a:rPr lang="en-US" sz="5500" dirty="0" smtClean="0"/>
              <a:t> one day, I saw the unlikely sight of an elementary school girl handing out flyers. I took one from her. It said: "Help. We need teachers aides at our school. Earn three units of credit." I thought it over and decided it was a pretty good deal. College </a:t>
            </a:r>
            <a:r>
              <a:rPr lang="en-US" sz="5500" dirty="0" smtClean="0">
                <a:hlinkClick r:id="" action="ppaction://hlinkfile"/>
              </a:rPr>
              <a:t>credits</a:t>
            </a:r>
            <a:r>
              <a:rPr lang="en-US" sz="5500" dirty="0" smtClean="0"/>
              <a:t>, no homework, no term papers, no tests, all I had to do was help out in a second/third grade class at Hillside Elementary School.</a:t>
            </a:r>
          </a:p>
          <a:p>
            <a:r>
              <a:rPr lang="en-US" sz="5500" dirty="0" smtClean="0"/>
              <a:t>Besides helping out in a classroom, I also became the Noontime Supervisor, or "Louis the Yard Teacher" as I was known to the kids. It became my favorite college class, and a life changing experience. </a:t>
            </a:r>
          </a:p>
          <a:p>
            <a:r>
              <a:rPr lang="en-US" sz="5500" dirty="0" smtClean="0"/>
              <a:t>When I graduated 1n 1976 I decided to try to write a children's book, which eventually became </a:t>
            </a:r>
            <a:r>
              <a:rPr lang="en-US" sz="5500" i="1" dirty="0" smtClean="0"/>
              <a:t>Sideways Stories From Wayside School</a:t>
            </a:r>
            <a:r>
              <a:rPr lang="en-US" sz="5500" dirty="0" smtClean="0"/>
              <a:t>. All the kids at Wayside School were based on the kids I knew at Hillside.</a:t>
            </a:r>
          </a:p>
          <a:p>
            <a:r>
              <a:rPr lang="en-US" sz="5500" dirty="0" smtClean="0"/>
              <a:t>It took me about nine months to write the book. I wrote in the evenings. In the daytime I had a job at a sweater warehouse in Connecticut. After about a year, I was fired (my enthusiasm for sweaters was insufficient), and I decided to go to law school. </a:t>
            </a:r>
            <a:r>
              <a:rPr lang="en-US" sz="5500" i="1" dirty="0" smtClean="0"/>
              <a:t>Sideways Stories from Wayside School</a:t>
            </a:r>
            <a:r>
              <a:rPr lang="en-US" sz="5500" dirty="0" smtClean="0"/>
              <a:t> was accepted by a publisher during my first week at Hastings College of the Law in San Francisco.</a:t>
            </a:r>
          </a:p>
          <a:p>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2">
                                            <p:txEl>
                                              <p:pRg st="0" end="0"/>
                                            </p:txEl>
                                          </p:spTgt>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grpId="0" nodeType="clickEffect">
                                  <p:stCondLst>
                                    <p:cond delay="0"/>
                                  </p:stCondLst>
                                  <p:childTnLst>
                                    <p:anim to="1.5" calcmode="lin" valueType="num">
                                      <p:cBhvr override="childStyle">
                                        <p:cTn id="10" dur="2000" fill="hold"/>
                                        <p:tgtEl>
                                          <p:spTgt spid="2">
                                            <p:txEl>
                                              <p:pRg st="1" end="1"/>
                                            </p:txEl>
                                          </p:spTgt>
                                        </p:tgtEl>
                                        <p:attrNameLst>
                                          <p:attrName>style.fontSize</p:attrName>
                                        </p:attrNameLst>
                                      </p:cBhvr>
                                    </p:anim>
                                  </p:childTnLst>
                                </p:cTn>
                              </p:par>
                            </p:childTnLst>
                          </p:cTn>
                        </p:par>
                      </p:childTnLst>
                    </p:cTn>
                  </p:par>
                  <p:par>
                    <p:cTn id="11" fill="hold">
                      <p:stCondLst>
                        <p:cond delay="indefinite"/>
                      </p:stCondLst>
                      <p:childTnLst>
                        <p:par>
                          <p:cTn id="12" fill="hold">
                            <p:stCondLst>
                              <p:cond delay="0"/>
                            </p:stCondLst>
                            <p:childTnLst>
                              <p:par>
                                <p:cTn id="13" presetID="4" presetClass="emph" presetSubtype="2" fill="hold" grpId="0" nodeType="clickEffect">
                                  <p:stCondLst>
                                    <p:cond delay="0"/>
                                  </p:stCondLst>
                                  <p:childTnLst>
                                    <p:anim to="1.5" calcmode="lin" valueType="num">
                                      <p:cBhvr override="childStyle">
                                        <p:cTn id="14" dur="2000" fill="hold"/>
                                        <p:tgtEl>
                                          <p:spTgt spid="2">
                                            <p:txEl>
                                              <p:pRg st="2" end="2"/>
                                            </p:txEl>
                                          </p:spTgt>
                                        </p:tgtEl>
                                        <p:attrNameLst>
                                          <p:attrName>style.fontSize</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mph" presetSubtype="2" fill="hold" grpId="0" nodeType="clickEffect">
                                  <p:stCondLst>
                                    <p:cond delay="0"/>
                                  </p:stCondLst>
                                  <p:childTnLst>
                                    <p:anim to="1.5" calcmode="lin" valueType="num">
                                      <p:cBhvr override="childStyle">
                                        <p:cTn id="18" dur="2000" fill="hold"/>
                                        <p:tgtEl>
                                          <p:spTgt spid="2">
                                            <p:txEl>
                                              <p:pRg st="3" end="3"/>
                                            </p:txEl>
                                          </p:spTgt>
                                        </p:tgtEl>
                                        <p:attrNameLst>
                                          <p:attrName>style.fontSize</p:attrName>
                                        </p:attrNameLst>
                                      </p:cBhvr>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1"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diamond(in)">
                                      <p:cBhvr>
                                        <p:cTn id="23" dur="2000"/>
                                        <p:tgtEl>
                                          <p:spTgt spid="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1"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Effect transition="in" filter="diamond(in)">
                                      <p:cBhvr>
                                        <p:cTn id="28" dur="2000"/>
                                        <p:tgtEl>
                                          <p:spTgt spid="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1"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Effect transition="in" filter="diamond(in)">
                                      <p:cBhvr>
                                        <p:cTn id="33" dur="2000"/>
                                        <p:tgtEl>
                                          <p:spTgt spid="2">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1" nodeType="clickEffect">
                                  <p:stCondLst>
                                    <p:cond delay="0"/>
                                  </p:stCondLst>
                                  <p:childTnLst>
                                    <p:set>
                                      <p:cBhvr>
                                        <p:cTn id="37" dur="1" fill="hold">
                                          <p:stCondLst>
                                            <p:cond delay="0"/>
                                          </p:stCondLst>
                                        </p:cTn>
                                        <p:tgtEl>
                                          <p:spTgt spid="2">
                                            <p:txEl>
                                              <p:pRg st="3" end="3"/>
                                            </p:txEl>
                                          </p:spTgt>
                                        </p:tgtEl>
                                        <p:attrNameLst>
                                          <p:attrName>style.visibility</p:attrName>
                                        </p:attrNameLst>
                                      </p:cBhvr>
                                      <p:to>
                                        <p:strVal val="visible"/>
                                      </p:to>
                                    </p:set>
                                    <p:animEffect transition="in" filter="diamond(in)">
                                      <p:cBhvr>
                                        <p:cTn id="38"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0000" lnSpcReduction="20000"/>
          </a:bodyPr>
          <a:lstStyle/>
          <a:p>
            <a:r>
              <a:rPr lang="en-US" dirty="0" smtClean="0"/>
              <a:t>I finished law school, graduating in 1980, passed the bar exam (which was required to practice law) and then did part-time legal work as I continued to write children's books. It wasn't until 1989 that my books began selling well enough that I was finally able to stop practicing law and devote myself fully to writing.</a:t>
            </a:r>
          </a:p>
          <a:p>
            <a:r>
              <a:rPr lang="en-US" dirty="0" smtClean="0"/>
              <a:t>My wife Carla was a counselor at an elementary school when I first met her. She was the inspiration for the counselor in </a:t>
            </a:r>
            <a:r>
              <a:rPr lang="en-US" i="1" dirty="0" smtClean="0"/>
              <a:t>There's a Boy in the Girl's Bathroom</a:t>
            </a:r>
            <a:r>
              <a:rPr lang="en-US" dirty="0" smtClean="0"/>
              <a:t>. We were married in 1985. Our daughter, </a:t>
            </a:r>
            <a:r>
              <a:rPr lang="en-US" dirty="0" err="1" smtClean="0"/>
              <a:t>Sherre</a:t>
            </a:r>
            <a:r>
              <a:rPr lang="en-US" dirty="0" smtClean="0"/>
              <a:t>, was born in 1987. We live in Austin, Texas along with our dog, Watson.</a:t>
            </a:r>
          </a:p>
          <a:p>
            <a:r>
              <a:rPr lang="en-US" dirty="0" smtClean="0"/>
              <a:t>I write every morning, usually for no more than two hours a day. I never talk about a book until it is finished. I spent two years on my latest novel, and nobody, not even Carla or </a:t>
            </a:r>
            <a:r>
              <a:rPr lang="en-US" dirty="0" err="1" smtClean="0"/>
              <a:t>Sherre</a:t>
            </a:r>
            <a:r>
              <a:rPr lang="en-US" dirty="0" smtClean="0"/>
              <a:t> knew anything about it until it was finished. Then they were the first to read it. </a:t>
            </a:r>
          </a:p>
          <a:p>
            <a:r>
              <a:rPr lang="en-US" dirty="0" smtClean="0"/>
              <a:t>That book is called </a:t>
            </a:r>
            <a:r>
              <a:rPr lang="en-US" i="1" dirty="0" smtClean="0"/>
              <a:t>Small Steps</a:t>
            </a:r>
            <a:r>
              <a:rPr lang="en-US" dirty="0" smtClean="0"/>
              <a:t>, and will be published in January 2006.</a:t>
            </a:r>
          </a:p>
          <a:p>
            <a:r>
              <a:rPr lang="en-US" dirty="0" smtClean="0"/>
              <a:t>In my spare time, I like to play bridge. You can often find me at the bridge club in Austin, or at a bridge tournament somewhere around the country. </a:t>
            </a:r>
          </a:p>
          <a:p>
            <a:endParaRPr lang="en-US" dirty="0"/>
          </a:p>
        </p:txBody>
      </p:sp>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hlinkClick r:id="rId2" action="ppaction://hlinkfile"/>
              </a:rPr>
              <a:t>Holes</a:t>
            </a:r>
            <a:r>
              <a:rPr lang="en-US" dirty="0" smtClean="0"/>
              <a:t/>
            </a:r>
            <a:br>
              <a:rPr lang="en-US" dirty="0" smtClean="0"/>
            </a:br>
            <a:r>
              <a:rPr lang="en-US" dirty="0" smtClean="0">
                <a:hlinkClick r:id="rId2" action="ppaction://hlinkfile"/>
              </a:rPr>
              <a:t>Stanley </a:t>
            </a:r>
            <a:r>
              <a:rPr lang="en-US" dirty="0" err="1" smtClean="0">
                <a:hlinkClick r:id="rId2" action="ppaction://hlinkfile"/>
              </a:rPr>
              <a:t>Yelnats</a:t>
            </a:r>
            <a:r>
              <a:rPr lang="en-US" dirty="0" smtClean="0">
                <a:hlinkClick r:id="rId2" action="ppaction://hlinkfile"/>
              </a:rPr>
              <a:t>' Survival Guide to Camp Green Lake</a:t>
            </a:r>
            <a:r>
              <a:rPr lang="en-US" dirty="0" smtClean="0"/>
              <a:t> </a:t>
            </a:r>
            <a:br>
              <a:rPr lang="en-US" dirty="0" smtClean="0"/>
            </a:br>
            <a:r>
              <a:rPr lang="en-US" b="1" dirty="0" smtClean="0"/>
              <a:t>The Marvin </a:t>
            </a:r>
            <a:r>
              <a:rPr lang="en-US" b="1" dirty="0" err="1" smtClean="0"/>
              <a:t>Redpost</a:t>
            </a:r>
            <a:r>
              <a:rPr lang="en-US" b="1" dirty="0" smtClean="0"/>
              <a:t> Series</a:t>
            </a:r>
            <a:br>
              <a:rPr lang="en-US" b="1" dirty="0" smtClean="0"/>
            </a:br>
            <a:r>
              <a:rPr lang="en-US" dirty="0" smtClean="0">
                <a:hlinkClick r:id="rId3" action="ppaction://hlinkfile"/>
              </a:rPr>
              <a:t>Kidnapped at Birth?</a:t>
            </a:r>
            <a:br>
              <a:rPr lang="en-US" dirty="0" smtClean="0">
                <a:hlinkClick r:id="rId3" action="ppaction://hlinkfile"/>
              </a:rPr>
            </a:br>
            <a:r>
              <a:rPr lang="en-US" dirty="0" smtClean="0">
                <a:hlinkClick r:id="rId3" action="ppaction://hlinkfile"/>
              </a:rPr>
              <a:t>Why Pick on Me? </a:t>
            </a:r>
            <a:r>
              <a:rPr lang="en-US" dirty="0" smtClean="0"/>
              <a:t/>
            </a:r>
            <a:br>
              <a:rPr lang="en-US" dirty="0" smtClean="0"/>
            </a:br>
            <a:r>
              <a:rPr lang="en-US" dirty="0" smtClean="0">
                <a:hlinkClick r:id="rId3" action="ppaction://hlinkfile"/>
              </a:rPr>
              <a:t>Is He A Girl? </a:t>
            </a:r>
            <a:r>
              <a:rPr lang="en-US" dirty="0" smtClean="0"/>
              <a:t/>
            </a:r>
            <a:br>
              <a:rPr lang="en-US" dirty="0" smtClean="0"/>
            </a:br>
            <a:r>
              <a:rPr lang="en-US" dirty="0" smtClean="0">
                <a:hlinkClick r:id="rId3" action="ppaction://hlinkfile"/>
              </a:rPr>
              <a:t>Alone in His Teacher's House</a:t>
            </a:r>
            <a:br>
              <a:rPr lang="en-US" dirty="0" smtClean="0">
                <a:hlinkClick r:id="rId3" action="ppaction://hlinkfile"/>
              </a:rPr>
            </a:br>
            <a:r>
              <a:rPr lang="en-US" dirty="0" smtClean="0">
                <a:hlinkClick r:id="rId3" action="ppaction://hlinkfile"/>
              </a:rPr>
              <a:t>Class President</a:t>
            </a:r>
            <a:br>
              <a:rPr lang="en-US" dirty="0" smtClean="0">
                <a:hlinkClick r:id="rId3" action="ppaction://hlinkfile"/>
              </a:rPr>
            </a:br>
            <a:r>
              <a:rPr lang="en-US" dirty="0" smtClean="0">
                <a:hlinkClick r:id="rId3" action="ppaction://hlinkfile"/>
              </a:rPr>
              <a:t>A Flying Birthday Cake?</a:t>
            </a:r>
            <a:r>
              <a:rPr lang="en-US" dirty="0" smtClean="0"/>
              <a:t> </a:t>
            </a:r>
            <a:br>
              <a:rPr lang="en-US" dirty="0" smtClean="0"/>
            </a:br>
            <a:r>
              <a:rPr lang="en-US" dirty="0" smtClean="0">
                <a:hlinkClick r:id="rId3" action="ppaction://hlinkfile"/>
              </a:rPr>
              <a:t>Super Fast Out of Control!</a:t>
            </a:r>
            <a:r>
              <a:rPr lang="en-US" dirty="0" smtClean="0"/>
              <a:t/>
            </a:r>
            <a:br>
              <a:rPr lang="en-US" dirty="0" smtClean="0"/>
            </a:br>
            <a:r>
              <a:rPr lang="en-US" dirty="0" smtClean="0">
                <a:hlinkClick r:id="rId3" action="ppaction://hlinkfile"/>
              </a:rPr>
              <a:t>A Magic Crystal?</a:t>
            </a:r>
            <a:br>
              <a:rPr lang="en-US" dirty="0" smtClean="0">
                <a:hlinkClick r:id="rId3" action="ppaction://hlinkfile"/>
              </a:rPr>
            </a:br>
            <a:r>
              <a:rPr lang="en-US" b="1" dirty="0" smtClean="0"/>
              <a:t>The Wayside School Series</a:t>
            </a:r>
            <a:br>
              <a:rPr lang="en-US" b="1" dirty="0" smtClean="0"/>
            </a:br>
            <a:r>
              <a:rPr lang="en-US" dirty="0" smtClean="0">
                <a:hlinkClick r:id="rId4" action="ppaction://hlinkfile"/>
              </a:rPr>
              <a:t>Sideways Stories from Wayside School</a:t>
            </a:r>
            <a:r>
              <a:rPr lang="en-US" dirty="0" smtClean="0"/>
              <a:t/>
            </a:r>
            <a:br>
              <a:rPr lang="en-US" dirty="0" smtClean="0"/>
            </a:br>
            <a:r>
              <a:rPr lang="en-US" dirty="0" smtClean="0">
                <a:hlinkClick r:id="rId4" action="ppaction://hlinkfile"/>
              </a:rPr>
              <a:t>Wayside School is Falling Down</a:t>
            </a:r>
            <a:r>
              <a:rPr lang="en-US" dirty="0" smtClean="0"/>
              <a:t/>
            </a:r>
            <a:br>
              <a:rPr lang="en-US" dirty="0" smtClean="0"/>
            </a:br>
            <a:r>
              <a:rPr lang="en-US" dirty="0" smtClean="0">
                <a:hlinkClick r:id="rId4" action="ppaction://hlinkfile"/>
              </a:rPr>
              <a:t>Wayside School Gets a Little Stranger</a:t>
            </a:r>
            <a:r>
              <a:rPr lang="en-US" dirty="0" smtClean="0"/>
              <a:t/>
            </a:r>
            <a:br>
              <a:rPr lang="en-US" dirty="0" smtClean="0"/>
            </a:br>
            <a:r>
              <a:rPr lang="en-US" dirty="0" smtClean="0">
                <a:hlinkClick r:id="rId4" action="ppaction://hlinkfile"/>
              </a:rPr>
              <a:t>Sideways Arithmetic from Wayside School</a:t>
            </a:r>
            <a:r>
              <a:rPr lang="en-US" dirty="0" smtClean="0"/>
              <a:t/>
            </a:r>
            <a:br>
              <a:rPr lang="en-US" dirty="0" smtClean="0"/>
            </a:br>
            <a:r>
              <a:rPr lang="en-US" dirty="0" smtClean="0">
                <a:hlinkClick r:id="rId4" action="ppaction://hlinkfile"/>
              </a:rPr>
              <a:t>More Sideways Arithmetic from Wayside School</a:t>
            </a:r>
            <a:r>
              <a:rPr lang="en-US" dirty="0" smtClean="0"/>
              <a:t/>
            </a:r>
            <a:br>
              <a:rPr lang="en-US" dirty="0" smtClean="0"/>
            </a:br>
            <a:endParaRPr lang="en-US" dirty="0"/>
          </a:p>
        </p:txBody>
      </p:sp>
      <p:sp>
        <p:nvSpPr>
          <p:cNvPr id="3" name="Title 2"/>
          <p:cNvSpPr>
            <a:spLocks noGrp="1"/>
          </p:cNvSpPr>
          <p:nvPr>
            <p:ph type="title"/>
          </p:nvPr>
        </p:nvSpPr>
        <p:spPr/>
        <p:txBody>
          <a:bodyPr/>
          <a:lstStyle/>
          <a:p>
            <a:r>
              <a:rPr lang="en-US" dirty="0" smtClean="0"/>
              <a:t>Louis Sachar’s Book List</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2000" fill="hold"/>
                                        <p:tgtEl>
                                          <p:spTgt spid="2">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1"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linds(horizont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b="1" dirty="0" smtClean="0"/>
              <a:t>QUESTIONS FROM TEACHERS &amp; KIDS</a:t>
            </a:r>
          </a:p>
          <a:p>
            <a:r>
              <a:rPr lang="en-US" b="1" dirty="0" smtClean="0"/>
              <a:t>What made you decide to become a writer?</a:t>
            </a:r>
            <a:br>
              <a:rPr lang="en-US" b="1" dirty="0" smtClean="0"/>
            </a:br>
            <a:r>
              <a:rPr lang="en-US" dirty="0" smtClean="0"/>
              <a:t>I think from reading. My favorite authors became my heroes, and I wanted to be like them. </a:t>
            </a:r>
          </a:p>
          <a:p>
            <a:r>
              <a:rPr lang="en-US" b="1" dirty="0" smtClean="0"/>
              <a:t>How do get the ideas for all the silly things that go on at Wayside School?</a:t>
            </a:r>
            <a:br>
              <a:rPr lang="en-US" b="1" dirty="0" smtClean="0"/>
            </a:br>
            <a:r>
              <a:rPr lang="en-US" dirty="0" smtClean="0"/>
              <a:t>I sit at my desk and I just try to think. It may be because the life of a writer is somewhat boring, sitting alone in a room, in front of a </a:t>
            </a:r>
            <a:r>
              <a:rPr lang="en-US" dirty="0" smtClean="0">
                <a:hlinkClick r:id="" action="ppaction://hlinkfile"/>
              </a:rPr>
              <a:t>computer</a:t>
            </a:r>
            <a:r>
              <a:rPr lang="en-US" dirty="0" smtClean="0"/>
              <a:t> screen. It forces my mind to come up with crazy ideas. </a:t>
            </a:r>
          </a:p>
          <a:p>
            <a:r>
              <a:rPr lang="en-US" b="1" dirty="0" smtClean="0"/>
              <a:t>Would you ever like to write a scary book? </a:t>
            </a:r>
            <a:br>
              <a:rPr lang="en-US" b="1" dirty="0" smtClean="0"/>
            </a:br>
            <a:r>
              <a:rPr lang="en-US" dirty="0" smtClean="0"/>
              <a:t>I think it would be fun to write a scary book. I may write one someday. </a:t>
            </a:r>
          </a:p>
          <a:p>
            <a:r>
              <a:rPr lang="en-US" b="1" dirty="0" smtClean="0"/>
              <a:t>Who are your favorite characters from your books?</a:t>
            </a:r>
            <a:br>
              <a:rPr lang="en-US" b="1" dirty="0" smtClean="0"/>
            </a:br>
            <a:r>
              <a:rPr lang="en-US" dirty="0" smtClean="0"/>
              <a:t>I've got a lot of favorite characters. It's interesting because when I write and work on a book for a year or so, the characters become very real to me. Some of my favorite characters are Bradley from </a:t>
            </a:r>
            <a:r>
              <a:rPr lang="en-US" i="1" dirty="0" smtClean="0"/>
              <a:t>There's a Boy in the Girls' Bathroom</a:t>
            </a:r>
            <a:r>
              <a:rPr lang="en-US" dirty="0" smtClean="0"/>
              <a:t>, Angeline from </a:t>
            </a:r>
            <a:r>
              <a:rPr lang="en-US" i="1" dirty="0" smtClean="0"/>
              <a:t>Someday Angeline</a:t>
            </a:r>
            <a:r>
              <a:rPr lang="en-US" dirty="0" smtClean="0"/>
              <a:t> and </a:t>
            </a:r>
            <a:r>
              <a:rPr lang="en-US" i="1" dirty="0" smtClean="0"/>
              <a:t>Dogs Don't Tell Jokes</a:t>
            </a:r>
            <a:r>
              <a:rPr lang="en-US" dirty="0" smtClean="0"/>
              <a:t>, Kate Barlow from </a:t>
            </a:r>
            <a:r>
              <a:rPr lang="en-US" i="1" dirty="0" smtClean="0"/>
              <a:t>Holes</a:t>
            </a:r>
            <a:r>
              <a:rPr lang="en-US" dirty="0" smtClean="0"/>
              <a:t>, and Louis from the Wayside School (he's based on me). </a:t>
            </a:r>
          </a:p>
          <a:p>
            <a:r>
              <a:rPr lang="en-US" b="1" dirty="0" smtClean="0"/>
              <a:t>Are the things that happen in your books things that happened to you? </a:t>
            </a:r>
            <a:br>
              <a:rPr lang="en-US" b="1" dirty="0" smtClean="0"/>
            </a:br>
            <a:r>
              <a:rPr lang="en-US" dirty="0" smtClean="0"/>
              <a:t>No, but I try to draw on the feelings I had as a child, or those that I still have, and capture those same feelings in the characters in my books, but under different circumstances. </a:t>
            </a:r>
          </a:p>
          <a:p>
            <a:endParaRPr lang="en-US" dirty="0"/>
          </a:p>
        </p:txBody>
      </p:sp>
      <p:sp>
        <p:nvSpPr>
          <p:cNvPr id="3" name="Title 2"/>
          <p:cNvSpPr>
            <a:spLocks noGrp="1"/>
          </p:cNvSpPr>
          <p:nvPr>
            <p:ph type="title"/>
          </p:nvPr>
        </p:nvSpPr>
        <p:spPr/>
        <p:txBody>
          <a:bodyPr/>
          <a:lstStyle/>
          <a:p>
            <a:r>
              <a:rPr lang="en-US" dirty="0" smtClean="0"/>
              <a:t>Q and A’s on Louis </a:t>
            </a:r>
            <a:r>
              <a:rPr lang="en-US" dirty="0" err="1" smtClean="0"/>
              <a:t>Sachar</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2">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2">
                                            <p:txEl>
                                              <p:pRg st="2" end="2"/>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2">
                                            <p:txEl>
                                              <p:pRg st="3" end="3"/>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2">
                                            <p:txEl>
                                              <p:pRg st="4" end="4"/>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2">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47500" lnSpcReduction="20000"/>
          </a:bodyPr>
          <a:lstStyle/>
          <a:p>
            <a:r>
              <a:rPr lang="en-US" b="1" dirty="0" smtClean="0"/>
              <a:t>Since smoking is bad for you, why do some of the characters in </a:t>
            </a:r>
            <a:r>
              <a:rPr lang="en-US" b="1" i="1" dirty="0" smtClean="0"/>
              <a:t>Johnny's in the Basement</a:t>
            </a:r>
            <a:r>
              <a:rPr lang="en-US" b="1" dirty="0" smtClean="0"/>
              <a:t> try it? </a:t>
            </a:r>
            <a:br>
              <a:rPr lang="en-US" b="1" dirty="0" smtClean="0"/>
            </a:br>
            <a:r>
              <a:rPr lang="en-US" dirty="0" smtClean="0"/>
              <a:t>When I was growing up, kids were very curious about cigarettes. We knew they were bad for us, but they didn't have the same sort of stigma as they have today. And so, kids would often experiment and try them. So, Donald experiments and tries cigarettes, as do Donny and Valerie. But they're awful. It wasn't meant to encourage kids, but to discourage them from trying cigarettes. </a:t>
            </a:r>
          </a:p>
          <a:p>
            <a:r>
              <a:rPr lang="en-US" b="1" dirty="0" smtClean="0"/>
              <a:t>Have you ever considered writing a sequel to </a:t>
            </a:r>
            <a:r>
              <a:rPr lang="en-US" b="1" i="1" dirty="0" smtClean="0"/>
              <a:t>There's a Boy in the Girls' Bathroom?</a:t>
            </a:r>
            <a:r>
              <a:rPr lang="en-US" b="1" dirty="0" smtClean="0"/>
              <a:t> </a:t>
            </a:r>
            <a:br>
              <a:rPr lang="en-US" b="1" dirty="0" smtClean="0"/>
            </a:br>
            <a:r>
              <a:rPr lang="en-US" dirty="0" smtClean="0"/>
              <a:t>I have considered it, and I may write one someday. </a:t>
            </a:r>
          </a:p>
          <a:p>
            <a:r>
              <a:rPr lang="en-US" b="1" dirty="0" smtClean="0"/>
              <a:t>Is Mrs. </a:t>
            </a:r>
            <a:r>
              <a:rPr lang="en-US" b="1" dirty="0" err="1" smtClean="0"/>
              <a:t>Gorf</a:t>
            </a:r>
            <a:r>
              <a:rPr lang="en-US" b="1" dirty="0" smtClean="0"/>
              <a:t>, the teacher at Wayside School, a real person from your past?</a:t>
            </a:r>
            <a:br>
              <a:rPr lang="en-US" b="1" dirty="0" smtClean="0"/>
            </a:br>
            <a:r>
              <a:rPr lang="en-US" dirty="0" smtClean="0"/>
              <a:t>My third grade teacher. No, actually, I wrote the first Mrs. </a:t>
            </a:r>
            <a:r>
              <a:rPr lang="en-US" dirty="0" err="1" smtClean="0"/>
              <a:t>Gorf</a:t>
            </a:r>
            <a:r>
              <a:rPr lang="en-US" dirty="0" smtClean="0"/>
              <a:t> story as an assignment in a creative writing class in high school. And my teacher didn't like it. In fact, she thought I hadn't taken the assignment seriously. But I always thought it was a good story. When I worked at the elementary school in college, the kids liked it. And that's what made me think I might be a writer, or write longer stories. </a:t>
            </a:r>
          </a:p>
          <a:p>
            <a:r>
              <a:rPr lang="en-US" b="1" dirty="0" smtClean="0"/>
              <a:t>If the Wayside School is falling down, why is D. J. is always so happy? </a:t>
            </a:r>
            <a:br>
              <a:rPr lang="en-US" b="1" dirty="0" smtClean="0"/>
            </a:br>
            <a:r>
              <a:rPr lang="en-US" dirty="0" smtClean="0"/>
              <a:t>The Wayside School isn't really falling down. And D. J. just has a really happy </a:t>
            </a:r>
            <a:r>
              <a:rPr lang="en-US" dirty="0" smtClean="0">
                <a:hlinkClick r:id="" action="ppaction://hlinkfile"/>
              </a:rPr>
              <a:t>personality</a:t>
            </a:r>
            <a:r>
              <a:rPr lang="en-US" dirty="0" smtClean="0"/>
              <a:t>. </a:t>
            </a:r>
          </a:p>
          <a:p>
            <a:r>
              <a:rPr lang="en-US" b="1" dirty="0" smtClean="0"/>
              <a:t>What is your favorite thing about writing?</a:t>
            </a:r>
            <a:br>
              <a:rPr lang="en-US" b="1" dirty="0" smtClean="0"/>
            </a:br>
            <a:r>
              <a:rPr lang="en-US" dirty="0" smtClean="0"/>
              <a:t>I think it's a tremendous feeling of accomplishment that I get from starting with nothing, and somehow creating a whole story and setting and characters. </a:t>
            </a:r>
          </a:p>
          <a:p>
            <a:r>
              <a:rPr lang="en-US" b="1" dirty="0" smtClean="0"/>
              <a:t>What's the worst part about writing?</a:t>
            </a:r>
            <a:br>
              <a:rPr lang="en-US" b="1" dirty="0" smtClean="0"/>
            </a:br>
            <a:r>
              <a:rPr lang="en-US" dirty="0" smtClean="0"/>
              <a:t>Most days, it just feels like I'm not accomplishing much. I write for about two hours a day, and most of it just seems like a waste of time. It amazes me how after a year, all those wasted days somehow add up to something. Another thing I don't like is that it's a very solitary profession. I think it would be nice sometimes to go to an office and see people every day, instead of just sitting in my room. </a:t>
            </a:r>
          </a:p>
          <a:p>
            <a:r>
              <a:rPr lang="en-US" b="1" dirty="0" smtClean="0"/>
              <a:t>After many years, does writing sometimes seem like just an ordinary </a:t>
            </a:r>
            <a:r>
              <a:rPr lang="en-US" b="1" dirty="0" smtClean="0">
                <a:hlinkClick r:id="" action="ppaction://hlinkfile"/>
              </a:rPr>
              <a:t>job</a:t>
            </a:r>
            <a:r>
              <a:rPr lang="en-US" b="1" dirty="0" smtClean="0"/>
              <a:t>? </a:t>
            </a:r>
            <a:br>
              <a:rPr lang="en-US" b="1" dirty="0" smtClean="0"/>
            </a:br>
            <a:r>
              <a:rPr lang="en-US" dirty="0" smtClean="0"/>
              <a:t>Well, it's not fun when I can't figure out what to write. Usually, when I finish the book, I look back and think it was fun to write, but while I'm writing it, it's not really fun at all. </a:t>
            </a:r>
          </a:p>
          <a:p>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2">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2">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2">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2">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1" dur="500"/>
                                        <p:tgtEl>
                                          <p:spTgt spid="2">
                                            <p:txEl>
                                              <p:pRg st="4" end="4"/>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7" dur="500"/>
                                        <p:tgtEl>
                                          <p:spTgt spid="2">
                                            <p:txEl>
                                              <p:pRg st="5" end="5"/>
                                            </p:txEl>
                                          </p:spTgt>
                                        </p:tgtEl>
                                        <p:attrNameLst>
                                          <p:attrName>ppt_y</p:attrName>
                                        </p:attrNameLst>
                                      </p:cBhvr>
                                      <p:tavLst>
                                        <p:tav tm="0">
                                          <p:val>
                                            <p:strVal val="ppt_y"/>
                                          </p:val>
                                        </p:tav>
                                        <p:tav tm="100000">
                                          <p:val>
                                            <p:strVal val="1+ppt_h/2"/>
                                          </p:val>
                                        </p:tav>
                                      </p:tavLst>
                                    </p:anim>
                                    <p:set>
                                      <p:cBhvr>
                                        <p:cTn id="38" dur="1" fill="hold">
                                          <p:stCondLst>
                                            <p:cond delay="499"/>
                                          </p:stCondLst>
                                        </p:cTn>
                                        <p:tgtEl>
                                          <p:spTgt spid="2">
                                            <p:txEl>
                                              <p:pRg st="5" end="5"/>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0" nodeType="clickEffect">
                                  <p:stCondLst>
                                    <p:cond delay="0"/>
                                  </p:stCondLst>
                                  <p:childTnLst>
                                    <p:anim calcmode="lin" valueType="num">
                                      <p:cBhvr additive="base">
                                        <p:cTn id="42" dur="500"/>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3" dur="500"/>
                                        <p:tgtEl>
                                          <p:spTgt spid="2">
                                            <p:txEl>
                                              <p:pRg st="6" end="6"/>
                                            </p:txEl>
                                          </p:spTgt>
                                        </p:tgtEl>
                                        <p:attrNameLst>
                                          <p:attrName>ppt_y</p:attrName>
                                        </p:attrNameLst>
                                      </p:cBhvr>
                                      <p:tavLst>
                                        <p:tav tm="0">
                                          <p:val>
                                            <p:strVal val="ppt_y"/>
                                          </p:val>
                                        </p:tav>
                                        <p:tav tm="100000">
                                          <p:val>
                                            <p:strVal val="1+ppt_h/2"/>
                                          </p:val>
                                        </p:tav>
                                      </p:tavLst>
                                    </p:anim>
                                    <p:set>
                                      <p:cBhvr>
                                        <p:cTn id="44" dur="1" fill="hold">
                                          <p:stCondLst>
                                            <p:cond delay="499"/>
                                          </p:stCondLst>
                                        </p:cTn>
                                        <p:tgtEl>
                                          <p:spTgt spid="2">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3999"/>
          </a:xfrm>
        </p:spPr>
        <p:txBody>
          <a:bodyPr>
            <a:normAutofit fontScale="77500" lnSpcReduction="20000"/>
          </a:bodyPr>
          <a:lstStyle/>
          <a:p>
            <a:r>
              <a:rPr lang="en-US" dirty="0" smtClean="0"/>
              <a:t>1999 Newbery Medal</a:t>
            </a:r>
            <a:br>
              <a:rPr lang="en-US" dirty="0" smtClean="0"/>
            </a:br>
            <a:r>
              <a:rPr lang="en-US" dirty="0" smtClean="0"/>
              <a:t>1998 National Book Award for Young People's Literature </a:t>
            </a:r>
            <a:br>
              <a:rPr lang="en-US" dirty="0" smtClean="0"/>
            </a:br>
            <a:r>
              <a:rPr lang="en-US" dirty="0" smtClean="0"/>
              <a:t>A Christopher Award for Juvenile Fiction </a:t>
            </a:r>
            <a:br>
              <a:rPr lang="en-US" dirty="0" smtClean="0"/>
            </a:br>
            <a:r>
              <a:rPr lang="en-US" dirty="0" smtClean="0"/>
              <a:t>An ALA Notable Book </a:t>
            </a:r>
            <a:br>
              <a:rPr lang="en-US" dirty="0" smtClean="0"/>
            </a:br>
            <a:r>
              <a:rPr lang="en-US" dirty="0" smtClean="0"/>
              <a:t>An ALA Best Book for Young Adults </a:t>
            </a:r>
            <a:br>
              <a:rPr lang="en-US" dirty="0" smtClean="0"/>
            </a:br>
            <a:r>
              <a:rPr lang="en-US" dirty="0" smtClean="0"/>
              <a:t>An ALA Quick Pick for Young Adults </a:t>
            </a:r>
            <a:br>
              <a:rPr lang="en-US" dirty="0" smtClean="0"/>
            </a:br>
            <a:r>
              <a:rPr lang="en-US" dirty="0" smtClean="0"/>
              <a:t>A New York Times Book Review Notable Children's Book of the Year </a:t>
            </a:r>
            <a:br>
              <a:rPr lang="en-US" dirty="0" smtClean="0"/>
            </a:br>
            <a:r>
              <a:rPr lang="en-US" dirty="0" smtClean="0"/>
              <a:t>A Bulletin of the Center for Children's Books Blue Ribbon Book </a:t>
            </a:r>
            <a:br>
              <a:rPr lang="en-US" dirty="0" smtClean="0"/>
            </a:br>
            <a:r>
              <a:rPr lang="en-US" dirty="0" smtClean="0"/>
              <a:t>A School Library Journal Best Book of the Year</a:t>
            </a:r>
            <a:br>
              <a:rPr lang="en-US" dirty="0" smtClean="0"/>
            </a:br>
            <a:r>
              <a:rPr lang="en-US" dirty="0" smtClean="0"/>
              <a:t>A Publishers Weekly Notable Children's Book of the Year</a:t>
            </a:r>
            <a:br>
              <a:rPr lang="en-US" dirty="0" smtClean="0"/>
            </a:br>
            <a:r>
              <a:rPr lang="en-US" dirty="0" smtClean="0"/>
              <a:t>A Publishers Weekly Bestseller </a:t>
            </a:r>
            <a:br>
              <a:rPr lang="en-US" dirty="0" smtClean="0"/>
            </a:br>
            <a:r>
              <a:rPr lang="en-US" dirty="0" smtClean="0"/>
              <a:t>A Horn Book Fanfare Title </a:t>
            </a:r>
            <a:br>
              <a:rPr lang="en-US" dirty="0" smtClean="0"/>
            </a:br>
            <a:r>
              <a:rPr lang="en-US" dirty="0" smtClean="0"/>
              <a:t>A Riverbank Review 1999 Children's Book of Distinction </a:t>
            </a:r>
            <a:br>
              <a:rPr lang="en-US" dirty="0" smtClean="0"/>
            </a:br>
            <a:r>
              <a:rPr lang="en-US" dirty="0" smtClean="0"/>
              <a:t>A New York Public Library Children's Book of 1998-100 Titles for Reading and Sharing</a:t>
            </a:r>
            <a:br>
              <a:rPr lang="en-US" dirty="0" smtClean="0"/>
            </a:br>
            <a:r>
              <a:rPr lang="en-US" dirty="0" smtClean="0"/>
              <a:t>A Texas Lone Star Award Nominee</a:t>
            </a:r>
            <a:br>
              <a:rPr lang="en-US" dirty="0" smtClean="0"/>
            </a:br>
            <a:r>
              <a:rPr lang="en-US" dirty="0" smtClean="0"/>
              <a:t>A NECBA Fall List Title </a:t>
            </a:r>
          </a:p>
          <a:p>
            <a:r>
              <a:rPr lang="en-US" dirty="0" smtClean="0"/>
              <a:t> </a:t>
            </a:r>
          </a:p>
          <a:p>
            <a:endParaRPr lang="en-US" dirty="0"/>
          </a:p>
        </p:txBody>
      </p:sp>
      <p:sp>
        <p:nvSpPr>
          <p:cNvPr id="3" name="Title 2"/>
          <p:cNvSpPr>
            <a:spLocks noGrp="1"/>
          </p:cNvSpPr>
          <p:nvPr>
            <p:ph type="title"/>
          </p:nvPr>
        </p:nvSpPr>
        <p:spPr/>
        <p:txBody>
          <a:bodyPr>
            <a:normAutofit fontScale="90000"/>
          </a:bodyPr>
          <a:lstStyle/>
          <a:p>
            <a:r>
              <a:rPr lang="en-US" dirty="0" smtClean="0"/>
              <a:t>AWARDS that were well deserved</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825</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Louis Sachar</vt:lpstr>
      <vt:lpstr>Louis Sachar’s Life</vt:lpstr>
      <vt:lpstr>Slide 3</vt:lpstr>
      <vt:lpstr>Slide 4</vt:lpstr>
      <vt:lpstr>Slide 5</vt:lpstr>
      <vt:lpstr>Louis Sachar’s Book List</vt:lpstr>
      <vt:lpstr>Q and A’s on Louis Sachar</vt:lpstr>
      <vt:lpstr>Slide 8</vt:lpstr>
      <vt:lpstr>AWARDS that were well deserved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 Sachar</dc:title>
  <dc:creator>PARASKEVI STANISIS</dc:creator>
  <cp:lastModifiedBy>LENOVO USER</cp:lastModifiedBy>
  <cp:revision>6</cp:revision>
  <dcterms:created xsi:type="dcterms:W3CDTF">2010-05-18T03:33:38Z</dcterms:created>
  <dcterms:modified xsi:type="dcterms:W3CDTF">2010-05-22T13:08:55Z</dcterms:modified>
</cp:coreProperties>
</file>